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97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3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3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7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3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26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84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6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DE3B5-5B2F-4B96-B578-13F7B64BD472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4AD5C4-C87F-4C97-9F24-58EB8D4E5A52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09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D3957C-4744-CAE5-B77E-7096C6C55D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b="1" dirty="0"/>
              <a:t>„windykacja długów – postępowanie sądowe, postępowanie egzekucyjne”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86A819-CCA5-8825-D5AD-4430078EE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09515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Projekt „Prowadzenie Punktu Nieodpłatnej Pomocy Prawnej w Nowym Sączu” współfinansowany ze środków Powiatu Nowosądeckiego.</a:t>
            </a:r>
          </a:p>
          <a:p>
            <a:pPr algn="ctr"/>
            <a:r>
              <a:rPr lang="pl-PL" b="1" dirty="0"/>
              <a:t>-Edukacja Szkolna Przeciwko Wykluczeniu Prawnemu prowadzona przez Ministerstwo Sprawiedliwości-</a:t>
            </a:r>
          </a:p>
          <a:p>
            <a:pPr algn="ctr"/>
            <a:r>
              <a:rPr lang="pl-PL" b="1" dirty="0"/>
              <a:t>Radca prawny Władysław Pasoń </a:t>
            </a:r>
          </a:p>
          <a:p>
            <a:pPr algn="ctr"/>
            <a:r>
              <a:rPr lang="pl-PL" b="1" dirty="0"/>
              <a:t>2024</a:t>
            </a:r>
          </a:p>
          <a:p>
            <a:pPr algn="ctr"/>
            <a:endParaRPr lang="pl-PL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47C4B12-4C99-D6CF-D410-B1963D17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" y="27301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9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2400" dirty="0"/>
              <a:t>Postępowanie egzekucyjne jest postępowaniem wykonawczym, w stosunku po opisanego powyżej postępowania sądowego. </a:t>
            </a:r>
          </a:p>
          <a:p>
            <a:pPr algn="just"/>
            <a:r>
              <a:rPr lang="pl-PL" sz="2400" dirty="0"/>
              <a:t>Jest to zespół norm i czynności podejmowanych przez strony i organ egzekucyjny w celu przymusowego wyegzekwowania należności. </a:t>
            </a:r>
          </a:p>
        </p:txBody>
      </p:sp>
    </p:spTree>
    <p:extLst>
      <p:ext uri="{BB962C8B-B14F-4D97-AF65-F5344CB8AC3E}">
        <p14:creationId xmlns:p14="http://schemas.microsoft.com/office/powerpoint/2010/main" val="364697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Należy pamiętać, że postępowanie egzekucyjne musi być prowadzone zgodnie z prawem, w szczególności z przepisami Kodeksu Postępowania Cywilnego, ustawy o komornikach sądowych i egzekucji, ustawy o kosztach komorniczych. Stronami postępowania egzekucyjnego są wierzyciel oraz dłużnik. </a:t>
            </a:r>
          </a:p>
          <a:p>
            <a:pPr algn="just"/>
            <a:r>
              <a:rPr lang="pl-PL" sz="2200" dirty="0"/>
              <a:t>Zgodnie z przepisem art. 759 § 1 Kodeksu Postępowania Cywilnego (dalej: KPC), czynności egzekucyjne są prowadzone i wykonywane przez komorników, z wyjątkiem czynności zastrzeżonych dla sądów</a:t>
            </a:r>
          </a:p>
        </p:txBody>
      </p:sp>
    </p:spTree>
    <p:extLst>
      <p:ext uri="{BB962C8B-B14F-4D97-AF65-F5344CB8AC3E}">
        <p14:creationId xmlns:p14="http://schemas.microsoft.com/office/powerpoint/2010/main" val="374079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Podstawą egzekucji prowadzonej przez Komornika,  a wszczętej na pisemny wniosek wierzyciela, jest tytuł wykonawczy. </a:t>
            </a:r>
          </a:p>
          <a:p>
            <a:pPr algn="just"/>
            <a:r>
              <a:rPr lang="pl-PL" dirty="0"/>
              <a:t>Tytułem wykonawczym jest zaś tytuł egzekucyjny (nakaz zapłaty, postanowienie, wyrok) zaopatrzony w klauzulę wykonalności - art. 776 KPC. </a:t>
            </a:r>
          </a:p>
          <a:p>
            <a:pPr algn="just"/>
            <a:r>
              <a:rPr lang="pl-PL" dirty="0"/>
              <a:t>Tytuł wykonawczy stanowi podstawę do prowadzenia egzekucji o całe objęte nim roszczenie i ze wszystkich części majątku dłużnika, chyba,  że z treści tytułu wynika co innego - art. 803 KPC</a:t>
            </a:r>
          </a:p>
        </p:txBody>
      </p:sp>
    </p:spTree>
    <p:extLst>
      <p:ext uri="{BB962C8B-B14F-4D97-AF65-F5344CB8AC3E}">
        <p14:creationId xmlns:p14="http://schemas.microsoft.com/office/powerpoint/2010/main" val="154099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Wszczęcie egzekucji przeciwko dłużnikowi następuje na podstawie pisemnego wniosku złożonego przez wierzyciela do Komornika sądowego. </a:t>
            </a:r>
          </a:p>
          <a:p>
            <a:pPr algn="just"/>
            <a:r>
              <a:rPr lang="pl-PL" dirty="0"/>
              <a:t>We wniosku o wszczęcie egzekucji wskazuje się świadczenie, które ma być spełnione. </a:t>
            </a:r>
          </a:p>
          <a:p>
            <a:pPr algn="just"/>
            <a:r>
              <a:rPr lang="pl-PL" dirty="0"/>
              <a:t>Do wniosku lub żądania dołącza się tytuł wykonawczy. </a:t>
            </a:r>
          </a:p>
          <a:p>
            <a:pPr algn="just"/>
            <a:r>
              <a:rPr lang="pl-PL" dirty="0"/>
              <a:t>Jak wynika z przepisu art. 799 § 1 i 2 KPC, wniosek o wszczęcie egzekucji umożliwia prowadzenie egzekucji według wszystkich dopuszczalnych sposobów,                              z wyjątkiem egzekucji z nieruchomości. </a:t>
            </a:r>
          </a:p>
        </p:txBody>
      </p:sp>
    </p:spTree>
    <p:extLst>
      <p:ext uri="{BB962C8B-B14F-4D97-AF65-F5344CB8AC3E}">
        <p14:creationId xmlns:p14="http://schemas.microsoft.com/office/powerpoint/2010/main" val="360407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Skierowanie egzekucji do nieruchomości dłużnika oraz składników jego majątku, do których przepisy o egzekucji z nieruchomości stosuje się odpowiednio, jest możliwe tylko na wniosek wierzyciela. </a:t>
            </a:r>
          </a:p>
          <a:p>
            <a:pPr algn="just"/>
            <a:r>
              <a:rPr lang="pl-PL" dirty="0"/>
              <a:t>Wierzyciel może wskazać wybrane przez siebie sposób albo sposoby egzekucji. </a:t>
            </a:r>
          </a:p>
          <a:p>
            <a:pPr algn="just"/>
            <a:r>
              <a:rPr lang="pl-PL" dirty="0"/>
              <a:t>Organ egzekucyjny stosuje sposób egzekucji najmniej uciążliwy dla dłużnika. </a:t>
            </a:r>
          </a:p>
          <a:p>
            <a:pPr algn="just"/>
            <a:r>
              <a:rPr lang="pl-PL" dirty="0"/>
              <a:t>Jeżeli egzekucja z jednej części majątku dłużnika oczywiście wystarcza na zaspokojenie wierzyciela, dłużnik może żądać zawieszenia egzekucji z pozostałej części majątku.</a:t>
            </a:r>
          </a:p>
        </p:txBody>
      </p:sp>
    </p:spTree>
    <p:extLst>
      <p:ext uri="{BB962C8B-B14F-4D97-AF65-F5344CB8AC3E}">
        <p14:creationId xmlns:p14="http://schemas.microsoft.com/office/powerpoint/2010/main" val="3309036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Komornik, w toku postępowania ma możliwość ustalenia majątku dłużnika pozwalającego               na zaspokojenie świadczenia. </a:t>
            </a:r>
          </a:p>
          <a:p>
            <a:pPr algn="just"/>
            <a:r>
              <a:rPr lang="pl-PL" dirty="0"/>
              <a:t>W tym celu, Komornik ustala majątek dłużnika w zakresie znanym mu z innych prowadzonych postępowań albo na podstawie publicznie dostępnych źródeł informacji, albo rejestrów, do których ma dostęp drogą elektroniczną, ewentualnie wzywa dłużnika do złożenia wykazu majątku (art. 801 § 1 KPC) - pod rygorem nałożenia grzywny w razie niezłożenia wykazu lub w razie oświadczenia nieprawdy, pod rygorem odpowiedzialności karnej za składanie fałszywych oświadczeń.</a:t>
            </a:r>
          </a:p>
        </p:txBody>
      </p:sp>
    </p:spTree>
    <p:extLst>
      <p:ext uri="{BB962C8B-B14F-4D97-AF65-F5344CB8AC3E}">
        <p14:creationId xmlns:p14="http://schemas.microsoft.com/office/powerpoint/2010/main" val="2805376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Należy szczególnie zaznaczyć, że postępowanie egzekucyjne to nie miejsce i czas                             na składanie przez dłużnika zarzutów co do zasadności zasądzonego przez Sąd świadczenia. </a:t>
            </a:r>
          </a:p>
          <a:p>
            <a:pPr algn="just"/>
            <a:r>
              <a:rPr lang="pl-PL" dirty="0"/>
              <a:t>Ewentualne zaskarżanie czynności Komornika będzie zasadne tylko wówczas, gdy prowadzi on postępowanie egzekucyjne niezgodnie z przepisami ustaw. Jak wynika bowiem z art. 804 § 1 KPC, organ egzekucyjny nie jest uprawniony do badania zasadności                              i wymagalności obowiązku objętego tytułem wykonawczym</a:t>
            </a:r>
          </a:p>
        </p:txBody>
      </p:sp>
    </p:spTree>
    <p:extLst>
      <p:ext uri="{BB962C8B-B14F-4D97-AF65-F5344CB8AC3E}">
        <p14:creationId xmlns:p14="http://schemas.microsoft.com/office/powerpoint/2010/main" val="3694683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Co do zasady, jeżeli to możliwe, Komornik pobiera z majątku dłużnika jednorazowo całą zaległość. </a:t>
            </a:r>
          </a:p>
          <a:p>
            <a:pPr algn="just"/>
            <a:r>
              <a:rPr lang="pl-PL" dirty="0"/>
              <a:t>Istnieje jednak możliwość, aby na wniosek dłużnika, za zgodą wierzyciela, dłużnik w danych okresach, dobrowolnie wpłacał zadeklarowane i zaakceptowane środki na rzecz wierzyciela, ale za pośrednictwem Komornika, który w końcu jest organem prowadzącym postępowanie. </a:t>
            </a:r>
          </a:p>
          <a:p>
            <a:pPr algn="just"/>
            <a:r>
              <a:rPr lang="pl-PL" dirty="0"/>
              <a:t>Dokonanie jakichkolwiek płatności na rzez wierzyciela, z pominięciem Komornika nie jest działaniem korzystnym, bowiem wówczas, przy każdorazowej takiej wpłacie, istnieje konieczność poinformowania o tym fakcie Komornika i ograniczenia egzekucji o daną, wpłaconą wierzycielowi kwotę.</a:t>
            </a:r>
          </a:p>
        </p:txBody>
      </p:sp>
    </p:spTree>
    <p:extLst>
      <p:ext uri="{BB962C8B-B14F-4D97-AF65-F5344CB8AC3E}">
        <p14:creationId xmlns:p14="http://schemas.microsoft.com/office/powerpoint/2010/main" val="390390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35C46-7C23-9F01-34D4-2AF169F4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długu – postępowanie egzekucyjne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E863-61AA-3AFF-02FD-BB1F8FD3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pl-P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Postępowanie egzekucyjne kończy się postanowieniem o umorzeniu egzekucji, w momencie wyegzekwowania całości należności bądź cofnięcia wniosku egzekucyjnego przez wierzyciela.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4209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4AECB-873F-F9CF-6F18-AE581B6C05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300" dirty="0"/>
              <a:t>Windykacja długów – postępowanie sądowe</a:t>
            </a:r>
          </a:p>
        </p:txBody>
      </p:sp>
    </p:spTree>
    <p:extLst>
      <p:ext uri="{BB962C8B-B14F-4D97-AF65-F5344CB8AC3E}">
        <p14:creationId xmlns:p14="http://schemas.microsoft.com/office/powerpoint/2010/main" val="205352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C7A23-4719-CAFE-1B37-74470B07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długów – podstawowe 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4D409-A25D-4A17-DF26-D2F766E3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Windykacja długu, a w zasadzie postępowanie windykacyjne, to nic innego jak podjęcie określonych czynności prawnych w celu odzyskania należności od osoby, która zaciągnęła zobowiązanie (dług).</a:t>
            </a:r>
          </a:p>
          <a:p>
            <a:pPr algn="just"/>
            <a:r>
              <a:rPr lang="pl-PL" dirty="0"/>
              <a:t>Należy pamiętać, że proces windykacji musi być przeprowadzony zgodnie z prawem,                      w szczególności z przepisami Kodeksu Cywilnego, Kodeksu Postępowania Cywilnego, ustawy o kosztach sądowych w sprawach cywilnych.</a:t>
            </a:r>
          </a:p>
          <a:p>
            <a:pPr algn="just"/>
            <a:r>
              <a:rPr lang="pl-PL" dirty="0"/>
              <a:t>Istotnym jest kierowanie się przepisami prawa przy jednoczesnym poszanowaniu praw wierzyciela i </a:t>
            </a:r>
            <a:r>
              <a:rPr lang="pl-PL" dirty="0" err="1"/>
              <a:t>dłuznika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712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1996F-2077-2AB5-C1A6-330767133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Dłużnik i wierzyciel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89F5F7-10F1-D782-F94D-01ECF1615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Dłużnikiem jest osoba zobowiązana do zwrotu należności, natomiast wierzyciel to podmiot, który może żądać zwrotu tych należności.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Wierzyciel ma zatem prawo dochodzić swoich praw, żądając od dłużnika spłaty zobowiązania zgodnie z procedurami określonymi prawem i w zależności od rodzaju zobowiązania</a:t>
            </a:r>
          </a:p>
        </p:txBody>
      </p:sp>
    </p:spTree>
    <p:extLst>
      <p:ext uri="{BB962C8B-B14F-4D97-AF65-F5344CB8AC3E}">
        <p14:creationId xmlns:p14="http://schemas.microsoft.com/office/powerpoint/2010/main" val="57295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72164-DEF7-F2AA-58A7-62D43A61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należności – podstawowe czynności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BD0FD6-E2C5-5346-E780-13CB025C2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Proces związany z windykacją rozpoczyna się w sytuacji, gdy zobowiązanie pieniężne                    nie zostanie przez dłużnika spełnione (środki nie zostaną zwrócone wierzycielowi                                      w odpowiednim terminie). </a:t>
            </a:r>
          </a:p>
          <a:p>
            <a:pPr algn="just"/>
            <a:r>
              <a:rPr lang="pl-PL" dirty="0"/>
              <a:t>Wówczas najczęściej wierzyciel - w celu polubownego załatwienia sporu - kieruje do dłużnika pisemne wezwanie do zapłaty długu w wyznaczonym terminie, najczęściej z pouczeniem, że w przypadku nieuiszczenia zaległości, sprawa zostanie skierowana na drogę postępowania sądowego, a następnie egzekucyjnego (do Komornika). </a:t>
            </a:r>
          </a:p>
        </p:txBody>
      </p:sp>
    </p:spTree>
    <p:extLst>
      <p:ext uri="{BB962C8B-B14F-4D97-AF65-F5344CB8AC3E}">
        <p14:creationId xmlns:p14="http://schemas.microsoft.com/office/powerpoint/2010/main" val="15944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3EB66A-BE48-B7E9-A2B9-91B1CF91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należności - procedury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B21F76-041D-07F7-2813-BF8C6D130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 bezskutecznym upływie wyznaczonego terminu, wierzyciel może wnieść przeciwko dłużnikowi powództwo o zapłatę do właściwego Sądu (najczęściej wydział cywilny                       lub gospodarczy w przypadku przedsiębiorców). </a:t>
            </a:r>
          </a:p>
          <a:p>
            <a:r>
              <a:rPr lang="pl-PL" dirty="0"/>
              <a:t>Sąd ma możliwość rozpoznania sprawy na posiedzeniu niejawnym i wydania nakazu zapłaty (upominawczy bądź nakazowy) na podstawie dokumentów przedłożonych przez wierzyciela (powoda) do pozwu.</a:t>
            </a:r>
          </a:p>
          <a:p>
            <a:r>
              <a:rPr lang="pl-PL" dirty="0"/>
              <a:t>Sąd również może skierować sprawę na rozprawę bez wydawania nakazu zapłaty, jeżeli nie zostaną spełnione ustawowe przesłanki do wydania nakazu zapłaty.</a:t>
            </a:r>
          </a:p>
        </p:txBody>
      </p:sp>
    </p:spTree>
    <p:extLst>
      <p:ext uri="{BB962C8B-B14F-4D97-AF65-F5344CB8AC3E}">
        <p14:creationId xmlns:p14="http://schemas.microsoft.com/office/powerpoint/2010/main" val="8341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3EB66A-BE48-B7E9-A2B9-91B1CF91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 należności - procedury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B21F76-041D-07F7-2813-BF8C6D130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 wydaniu nakazu zapłaty przez Sąd, nakaz ów następnie zostaje doręczony na adres dłużnika (pozwanego), z pouczeniem, że istnieje możliwość zaskarżenia takiego nakazu zapłaty w terminie 14 dni lub miesiąca (w formie sprzeciwu od nakazu upominawczego lub zarzutów do nakazu nakazowego) - 480 (2) § 1 i 2 kpc</a:t>
            </a:r>
          </a:p>
          <a:p>
            <a:pPr algn="just"/>
            <a:r>
              <a:rPr lang="pl-PL" dirty="0"/>
              <a:t>Jeżeli dłużnik (pozwany), w ustawowym terminie nie złoży opisywanego środka zaskarżenia, nakaz zapłaty uprawomocni się i będzie stanowił tytuł wykonawczy (będzie uprawniał wierzyciela do wszczęcia na jego podstawie postępowania egzekucyjnego przed komornikiem). </a:t>
            </a:r>
          </a:p>
        </p:txBody>
      </p:sp>
    </p:spTree>
    <p:extLst>
      <p:ext uri="{BB962C8B-B14F-4D97-AF65-F5344CB8AC3E}">
        <p14:creationId xmlns:p14="http://schemas.microsoft.com/office/powerpoint/2010/main" val="146215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34F8F-8831-449A-7406-A34204B7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jeśli dłużnik zaskarży nakaz zapłaty?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BBDECF-5937-E265-2AB7-94D7AD17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 kolei, jeżeli dłużnik (pozwany), w terminie ustawowym zaskarży nakaz, sprawa zostanie skierowana do trybu zwykłego, Sąd najczęściej wyznaczy rozprawę, będzie rozpoznawał sprawę "od nowa" i zakończy się ona wydaniem wyroku.  </a:t>
            </a:r>
          </a:p>
          <a:p>
            <a:pPr algn="just"/>
            <a:r>
              <a:rPr lang="pl-PL" dirty="0"/>
              <a:t>Dłużnik (pozwany), w toku sprawy może żądać oddalenia powództwa w całości/w części, ma prawo i obowiązek podniesienia wszystkich twierdzeń i dowodów na odparcie argumentów wierzyciela (powoda) i dla potwierdzenia swojej racji - najlepiej zrobić to już w pierwszym piśmie procesowym, czyli w środku zaskarżenia do nakazu. </a:t>
            </a:r>
          </a:p>
        </p:txBody>
      </p:sp>
    </p:spTree>
    <p:extLst>
      <p:ext uri="{BB962C8B-B14F-4D97-AF65-F5344CB8AC3E}">
        <p14:creationId xmlns:p14="http://schemas.microsoft.com/office/powerpoint/2010/main" val="219073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34F8F-8831-449A-7406-A34204B7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jeśli dłużnik zaskarży nakaz zapłaty?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BBDECF-5937-E265-2AB7-94D7AD17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Dłużnik w takim postępowaniu ma również możliwość złożyć Sądowi wniosek m.in. o rozłożenie dochodzonej należności na raty, nieobciążanie go kosztami postępowania. Sprawa kończy się wydaniem wyroku oddalającego powództwo wierzyciela lub zasądzeniem należności od dłużnika na rzecz wierzyciela. </a:t>
            </a:r>
          </a:p>
          <a:p>
            <a:pPr algn="just"/>
            <a:r>
              <a:rPr lang="pl-PL" dirty="0"/>
              <a:t>Od wyroku przysługuje dłużnikowi (pozwanemu) apelacja do Sądu II instancji, po uprzednim złożeniu wniosku o sporządzenie przez Sąd I instancji uzasadnienia wyroku. Jeżeli apelacja                        nie zostanie złożona, wyrok zasądzający świadczenie, po uprawomocnieniu staje się tytułem wykonawczym i jak wyżej - na jego podstawie wierzyciel może skierować sprawę                              do postępowania egzekucyjnego przez Komornikiem w celu wyegzekwowania należności zasądzonych w treści orzeczenia sądu.</a:t>
            </a:r>
          </a:p>
        </p:txBody>
      </p:sp>
    </p:spTree>
    <p:extLst>
      <p:ext uri="{BB962C8B-B14F-4D97-AF65-F5344CB8AC3E}">
        <p14:creationId xmlns:p14="http://schemas.microsoft.com/office/powerpoint/2010/main" val="214673739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</TotalTime>
  <Words>1295</Words>
  <Application>Microsoft Office PowerPoint</Application>
  <PresentationFormat>Panoramiczny</PresentationFormat>
  <Paragraphs>61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Times New Roman</vt:lpstr>
      <vt:lpstr>Galeria</vt:lpstr>
      <vt:lpstr>„windykacja długów – postępowanie sądowe, postępowanie egzekucyjne”</vt:lpstr>
      <vt:lpstr>Windykacja długów – postępowanie sądowe</vt:lpstr>
      <vt:lpstr>Windykacja długów – podstawowe informacje</vt:lpstr>
      <vt:lpstr>Dłużnik i wierzyciel</vt:lpstr>
      <vt:lpstr>Windykacja należności – podstawowe czynności</vt:lpstr>
      <vt:lpstr>Windykacja należności - procedury</vt:lpstr>
      <vt:lpstr>Windykacja należności - procedury</vt:lpstr>
      <vt:lpstr>Co jeśli dłużnik zaskarży nakaz zapłaty?</vt:lpstr>
      <vt:lpstr>Co jeśli dłużnik zaskarży nakaz zapłaty?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  <vt:lpstr>Windykacja długu – postępowanie egzekucyjne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10</cp:revision>
  <dcterms:created xsi:type="dcterms:W3CDTF">2024-03-14T13:00:13Z</dcterms:created>
  <dcterms:modified xsi:type="dcterms:W3CDTF">2024-03-14T14:17:04Z</dcterms:modified>
</cp:coreProperties>
</file>