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97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73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93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78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23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1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0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26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84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16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90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D3957C-4744-CAE5-B77E-7096C6C55D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/>
              <a:t>„Postępowanie karne i jego cele, etapy postępowania karnego</a:t>
            </a:r>
            <a:br>
              <a:rPr lang="pl-PL" sz="3000" b="1" dirty="0"/>
            </a:br>
            <a:r>
              <a:rPr lang="pl-PL" sz="3000" b="1" dirty="0"/>
              <a:t>– podstawowe informacje”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F86A819-CCA5-8825-D5AD-4430078EE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09515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pl-PL" b="1" dirty="0"/>
              <a:t>Projekt „Prowadzenie Punktu Nieodpłatnej Pomocy Prawnej w Nowym Sączu” współfinansowany ze środków Powiatu Nowosądeckiego.</a:t>
            </a:r>
          </a:p>
          <a:p>
            <a:pPr algn="ctr"/>
            <a:r>
              <a:rPr lang="pl-PL" b="1" dirty="0"/>
              <a:t>-Edukacja Szkolna Przeciwko Wykluczeniu Prawnemu prowadzona przez Ministerstwo Sprawiedliwości-</a:t>
            </a:r>
          </a:p>
          <a:p>
            <a:pPr algn="ctr"/>
            <a:r>
              <a:rPr lang="pl-PL" b="1" dirty="0"/>
              <a:t>Radca prawny Władysław Pasoń </a:t>
            </a:r>
          </a:p>
          <a:p>
            <a:pPr algn="ctr"/>
            <a:r>
              <a:rPr lang="pl-PL" b="1" dirty="0"/>
              <a:t>2024</a:t>
            </a:r>
          </a:p>
          <a:p>
            <a:pPr algn="ctr"/>
            <a:endParaRPr lang="pl-PL" b="1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47C4B12-4C99-D6CF-D410-B1963D177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" y="273013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90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364697-DA52-4818-C7D2-AE334D83F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Etapy postępowania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60E464-6823-0F3E-C714-5DC7D731E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dirty="0"/>
              <a:t>Postępowanie karne dzieli się na następujące etapy: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Postępowanie przygotowawcze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Postępowanie główne – sądowe, w tym postępowanie odwoławcze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Postępowanie wykonawcze</a:t>
            </a:r>
          </a:p>
        </p:txBody>
      </p:sp>
    </p:spTree>
    <p:extLst>
      <p:ext uri="{BB962C8B-B14F-4D97-AF65-F5344CB8AC3E}">
        <p14:creationId xmlns:p14="http://schemas.microsoft.com/office/powerpoint/2010/main" val="774800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70DF6D-9AA6-00FD-7BC0-3A840F5E8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przygotowawcze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5B721D-79A8-D95A-18AC-F649427B8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postępowanie przygotowawcze (śledztwo/dochodzenie) – na tym etapie co do zasady stronami postępowania jest podejrzany i pokrzywdzony; postępowanie rozpoczyna się od zawiadomienia o możliwości popełnienia przestępstwa (bądź na skutek samodzielnej decyzji organu), a kończy się wniesieniem aktu oskarżenia do Sądu;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postępowanie to ma na celu przygotowanie materiału dowodowego w sprawie, postawienie zarzutów określonemu sprawcy i sporządzenie aktu oskarżenia celem przedłożenia go do Sądu;</a:t>
            </a:r>
          </a:p>
        </p:txBody>
      </p:sp>
    </p:spTree>
    <p:extLst>
      <p:ext uri="{BB962C8B-B14F-4D97-AF65-F5344CB8AC3E}">
        <p14:creationId xmlns:p14="http://schemas.microsoft.com/office/powerpoint/2010/main" val="2453074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9B7C21-C075-7FA7-D63B-16DB4F90E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postępowania przygotowawczego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6CB10-AC60-7E71-DCA9-E54D5B843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Na tym etapie warto zaznaczyć, iż zgodnie z art. 297 § 1 kpk celem postępowania przygotowawczego jest: 1) ustalenie, czy został popełniony czyn zabroniony i czy stanowi on przestępstwo; 2) wykrycie i w razie potrzeby ujęcie sprawcy; 3) zebranie danych stosownie do art. 213 i 214; 4) wyjaśnienie okoliczności sprawy, w tym ustalenie osób pokrzywdzonych i rozmiarów szkody; 5) zebranie, zabezpieczenie i w niezbędnym zakresie utrwalenie dowodów dla sądu. </a:t>
            </a:r>
          </a:p>
          <a:p>
            <a:pPr algn="just"/>
            <a:r>
              <a:rPr lang="pl-PL" dirty="0"/>
              <a:t>Tak ukształtowane postępowanie ma na celu przygotowanie materiałów oraz dowodów celem przedstawienia ich w podczas procesu przed Sądem, który to – na rozprawie głównej – będzie analizował i przeprowadzał wszelkie niezbędne dowody celem wydania Wyroku w danej sprawie. </a:t>
            </a:r>
          </a:p>
        </p:txBody>
      </p:sp>
    </p:spTree>
    <p:extLst>
      <p:ext uri="{BB962C8B-B14F-4D97-AF65-F5344CB8AC3E}">
        <p14:creationId xmlns:p14="http://schemas.microsoft.com/office/powerpoint/2010/main" val="1308621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673D88-1E45-C865-FCF4-46BB4DD1C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sądowe – postępowanie przed sądem i instancji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99BC97-CEB5-D2C8-EDD2-C53D8F275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postępowanie główne (toczy się przed Sądem I instancji: czy to Sądem Rejonowym czy też Sądem Okręgowym) – zasadniczo postępowanie sądowe, co do zasady, rozpoczyna się od wniesienia aktu oskarżenia do Sądu (ewentualnie wniosku o warunkowe umorzenie postępowanie)</a:t>
            </a:r>
          </a:p>
          <a:p>
            <a:pPr algn="just"/>
            <a:r>
              <a:rPr lang="pl-PL" dirty="0"/>
              <a:t>w toku procesu przeprowadzane są różnego rodzaju dowody, przesłuchiwani są świadkowie, itd.</a:t>
            </a:r>
          </a:p>
          <a:p>
            <a:pPr algn="just"/>
            <a:r>
              <a:rPr lang="pl-PL" dirty="0"/>
              <a:t>postępowanie to kończy się wydaniem Wyroku</a:t>
            </a:r>
          </a:p>
        </p:txBody>
      </p:sp>
    </p:spTree>
    <p:extLst>
      <p:ext uri="{BB962C8B-B14F-4D97-AF65-F5344CB8AC3E}">
        <p14:creationId xmlns:p14="http://schemas.microsoft.com/office/powerpoint/2010/main" val="439584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673D88-1E45-C865-FCF4-46BB4DD1C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sądowe – postępowanie odwoławcze przed sądem </a:t>
            </a:r>
            <a:r>
              <a:rPr lang="pl-PL" dirty="0" err="1"/>
              <a:t>iI</a:t>
            </a:r>
            <a:r>
              <a:rPr lang="pl-PL" dirty="0"/>
              <a:t> instancji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99BC97-CEB5-D2C8-EDD2-C53D8F275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200" dirty="0"/>
              <a:t>postępowanie odwoławcze (toczy się przed Sądem II instancji) – zasadniczo ma na celu wzruszenie orzeczenia zapadłego przed Sądem I instancji (Sąd Okręgowy lub Sąd Apelacyjny – w zależności od jakiego Wyroku wywiedziony zostaje środek zaskarżenia),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22055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2D716F-C192-1088-14DB-FDEB41B18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wykonawcze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E0F99F-B9B2-35E2-ECD5-02B38EF45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sz="2400" dirty="0"/>
              <a:t>Postępowanie to reguluje kwestię wykonania zapadłych wyroków</a:t>
            </a:r>
          </a:p>
          <a:p>
            <a:pPr algn="just"/>
            <a:r>
              <a:rPr lang="pl-PL" sz="2400" dirty="0"/>
              <a:t>Kwestie związane z wykonaniem orzeczeń: Kodeks Karny Wykonawczy</a:t>
            </a:r>
          </a:p>
        </p:txBody>
      </p:sp>
    </p:spTree>
    <p:extLst>
      <p:ext uri="{BB962C8B-B14F-4D97-AF65-F5344CB8AC3E}">
        <p14:creationId xmlns:p14="http://schemas.microsoft.com/office/powerpoint/2010/main" val="3503878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437CBD-C438-873A-90D6-4A7B0B303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300" dirty="0"/>
              <a:t>„uprawnienia pokrzywdzonego w postępowaniu karnym</a:t>
            </a:r>
            <a:br>
              <a:rPr lang="pl-PL" sz="3300" dirty="0"/>
            </a:br>
            <a:r>
              <a:rPr lang="pl-PL" sz="3300" dirty="0"/>
              <a:t>– informacje ogólne”</a:t>
            </a:r>
          </a:p>
        </p:txBody>
      </p:sp>
    </p:spTree>
    <p:extLst>
      <p:ext uri="{BB962C8B-B14F-4D97-AF65-F5344CB8AC3E}">
        <p14:creationId xmlns:p14="http://schemas.microsoft.com/office/powerpoint/2010/main" val="1370739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34BC3B-5BD2-DBB6-468A-3FA30DE6C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7376A9-2D71-3A03-56B5-16D2DD517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Pokrzywdzonym jest osoba fizyczna lub prawna, której dobro prawne zostało bezpośrednio naruszone lub zagrożone przez przestępstwo (art. 49 § 1 kpk).</a:t>
            </a:r>
          </a:p>
          <a:p>
            <a:pPr algn="just"/>
            <a:r>
              <a:rPr lang="pl-PL" dirty="0"/>
              <a:t>W toku postępowania przygotowawczego pokrzywdzony jest stroną postępowania, zaś w toku postępowania sądowego – pokrzywdzony może stać się stroną, tj. oskarżycielem posiłkowym, jeżeli złoży takowe oświadczenie do czasu rozpoczęcia przewodu sądowego. Istotnym jest aby osoby pokrzywdzone pamiętały, iż jedną z najważniejszych czynności procesowych (jeżeli pokrzywdzony chce skutecznie realizować swe prawa na etapie sądowym) jest złożenie stosownego oświadczenia i przystąpienie do sprawy jako oskarżyciel posiłkowy, bowiem – dopiero w momencie gdy pokrzywdzony staje się stroną na etapie sądowym – można mówić o pełnej realizacji praw pokrzywdzonego i faktycznym wpływie na tok postępowania karnego</a:t>
            </a:r>
          </a:p>
        </p:txBody>
      </p:sp>
    </p:spTree>
    <p:extLst>
      <p:ext uri="{BB962C8B-B14F-4D97-AF65-F5344CB8AC3E}">
        <p14:creationId xmlns:p14="http://schemas.microsoft.com/office/powerpoint/2010/main" val="3113901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A5B03D-95EC-BA6A-263D-09A092849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 - uprawnienia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6CCA82-8CFB-4D7E-D66C-B5218A3EB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400" dirty="0"/>
              <a:t>W związku z faktem, iż rola pokrzywdzonego w postępowaniu karnym (na różnych jego etapach) jest mocno wyeksponowana, ustawodawca przewidział szereg stosownych uprawnień dla pokrzywdzonego występującego w postępowaniu.</a:t>
            </a:r>
          </a:p>
        </p:txBody>
      </p:sp>
    </p:spTree>
    <p:extLst>
      <p:ext uri="{BB962C8B-B14F-4D97-AF65-F5344CB8AC3E}">
        <p14:creationId xmlns:p14="http://schemas.microsoft.com/office/powerpoint/2010/main" val="911713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569AE-54FF-8D12-5432-666D935F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 uprawnienia – informacje ogólne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D65131-2FEA-A029-7B3A-B742FFDF4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prawo do korzystania z pełnomocnika z wyboru oraz z urzędu (w szczególności w toku postępowania sądowego na żądanie pokrzywdzonego), </a:t>
            </a:r>
          </a:p>
          <a:p>
            <a:pPr algn="just"/>
            <a:r>
              <a:rPr lang="pl-PL" dirty="0"/>
              <a:t>prawo do bezpłatnej pomocy tłumacza jeżeli pokrzywdzony nie mówi po polsku, a także jeśli pokrzywdzony jest głuchy lub niemy, </a:t>
            </a:r>
          </a:p>
          <a:p>
            <a:pPr algn="just"/>
            <a:r>
              <a:rPr lang="pl-PL" dirty="0"/>
              <a:t>prawo do złożenia zażalenia na postanowienia na odmowę wszczęcia postępowania przygotowawczego lub jego umorzenie czy też na bezczynność organów, </a:t>
            </a:r>
          </a:p>
        </p:txBody>
      </p:sp>
    </p:spTree>
    <p:extLst>
      <p:ext uri="{BB962C8B-B14F-4D97-AF65-F5344CB8AC3E}">
        <p14:creationId xmlns:p14="http://schemas.microsoft.com/office/powerpoint/2010/main" val="3960518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4BE449-2C22-2EED-9DC0-AE877678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karne – cele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2B85B3-B20D-13D3-2A29-6331DBC24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Postępowanie karne ma na celu ustalenie czy zaistniał czyn zabroniony, wykrycie sprawcy danego czynu i doprowadzenie do pociągnięcia go do odpowiedzialności karnej. </a:t>
            </a:r>
          </a:p>
          <a:p>
            <a:pPr algn="just"/>
            <a:r>
              <a:rPr lang="pl-PL" dirty="0"/>
              <a:t>Innymi słowy, postępowanie karne to zbiór norm i regulacji prawnych, które organizują i systematyzują wszelkie czynności procesowe różnych podmiotów celem realizacji tzw. prawa materialnego (zespół norm i przepisów dot. katalogu przestępstw i kar oraz środków karnych oraz innych)</a:t>
            </a:r>
          </a:p>
        </p:txBody>
      </p:sp>
    </p:spTree>
    <p:extLst>
      <p:ext uri="{BB962C8B-B14F-4D97-AF65-F5344CB8AC3E}">
        <p14:creationId xmlns:p14="http://schemas.microsoft.com/office/powerpoint/2010/main" val="917708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569AE-54FF-8D12-5432-666D935F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 uprawnienia – informacje ogólne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D65131-2FEA-A029-7B3A-B742FFDF4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prawo do składania wniosków do dokonanie stosownych czynności w toku postępowania przygotowawczego, a także do udziału w owych czynnościach, tj. np. przesłuchanie świadka, powołanie biegłego, etc., </a:t>
            </a:r>
          </a:p>
          <a:p>
            <a:pPr algn="just"/>
            <a:r>
              <a:rPr lang="pl-PL" dirty="0"/>
              <a:t>prawo do zapoznania się z opinią biegłego, </a:t>
            </a:r>
          </a:p>
          <a:p>
            <a:pPr algn="just"/>
            <a:r>
              <a:rPr lang="pl-PL" dirty="0"/>
              <a:t>prawo dostępu do akt sprawy i co do zasady do – sporządzania ich odpisów i kopii, a także prawo do zapoznania się z aktami postępowania przygotowawczego przed jego zakończeniem, </a:t>
            </a:r>
          </a:p>
        </p:txBody>
      </p:sp>
    </p:spTree>
    <p:extLst>
      <p:ext uri="{BB962C8B-B14F-4D97-AF65-F5344CB8AC3E}">
        <p14:creationId xmlns:p14="http://schemas.microsoft.com/office/powerpoint/2010/main" val="3297373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569AE-54FF-8D12-5432-666D935F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 uprawnienia – informacje ogólne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D65131-2FEA-A029-7B3A-B742FFDF4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prawo do skierowania sprawy do postępowania mediacyjnego celem pojednania się ze sprawcą,</a:t>
            </a:r>
          </a:p>
          <a:p>
            <a:pPr algn="just"/>
            <a:r>
              <a:rPr lang="pl-PL" dirty="0"/>
              <a:t>prawo do złożenia wniosku o naprawienie szkody lub zadośćuczynienie za krzywdy spowodowane przestępstwem,</a:t>
            </a:r>
          </a:p>
          <a:p>
            <a:pPr algn="just"/>
            <a:r>
              <a:rPr lang="pl-PL" dirty="0"/>
              <a:t>prawo do uzyskania informacji o uchyleniu tymczasowego aresztu wobec sprawcy, </a:t>
            </a:r>
          </a:p>
          <a:p>
            <a:pPr algn="just"/>
            <a:r>
              <a:rPr lang="pl-PL" dirty="0"/>
              <a:t>Prawo do zachowania poufności adresu zamieszkania i miejsca pracy pokrzywdzonego.</a:t>
            </a:r>
          </a:p>
        </p:txBody>
      </p:sp>
    </p:spTree>
    <p:extLst>
      <p:ext uri="{BB962C8B-B14F-4D97-AF65-F5344CB8AC3E}">
        <p14:creationId xmlns:p14="http://schemas.microsoft.com/office/powerpoint/2010/main" val="1072821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3DE35C-A9B2-EBDD-04D5-20D5A7CD7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5A2D0B-9DD2-D8C1-EB60-0BB692305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Powyżej wskazano ogólne i podstawowe uprawnienia jakie przysługują pokrzywdzonemu w toku postępowania karnego, dzięki którym realizowane są podstawowe prawa pokrzywdzonego przestępstwem. Zasadniczo wskazać trzeba, iż owe uprawnienia różnią się od siebie w zależności od etapu postępowania karnego z uwagi na różne cele jakie im przyświecają.</a:t>
            </a:r>
          </a:p>
        </p:txBody>
      </p:sp>
    </p:spTree>
    <p:extLst>
      <p:ext uri="{BB962C8B-B14F-4D97-AF65-F5344CB8AC3E}">
        <p14:creationId xmlns:p14="http://schemas.microsoft.com/office/powerpoint/2010/main" val="1365766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7E4038-FE27-E7E5-33B4-124F5C407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6B8BD9-2232-BB14-F3B4-D446F55C0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Zgodnie z art. 299 § 1 kpk, pokrzywdzony w toku postępowania przygotowawczego jest stroną tegoż postępowania więc jest uprawniony do działania we własnym imieniu, a w tym m.in. do:</a:t>
            </a:r>
          </a:p>
          <a:p>
            <a:pPr algn="just"/>
            <a:r>
              <a:rPr lang="pl-PL" dirty="0"/>
              <a:t>korzystania z pełnomocnika z wyboru lub z urzędu albo korzystania z bezpłatnej pomocy tłumacza gdy nie włada językiem polskim, jest głuchy lub niemy,</a:t>
            </a:r>
          </a:p>
          <a:p>
            <a:pPr algn="just"/>
            <a:r>
              <a:rPr lang="pl-PL" dirty="0"/>
              <a:t>zasięgania informacji od organu prowadzącego o stanie postępowania, przeglądania akt sprawy, sporządzania odpisów, kopii dokumentów z akt sprawy</a:t>
            </a:r>
          </a:p>
          <a:p>
            <a:pPr algn="just"/>
            <a:r>
              <a:rPr lang="pl-PL" dirty="0"/>
              <a:t>za zgodą prowadzącego postępowanie przygotowawcze (art. 156 § 1 i 5 kpk) oraz złożenia zażalenia na odmowę udostępnienia akt sprawy, złożenia wniosku o zapoznanie się z materiałem śledztwa/dochodzenia przed jego zakończeniem (art. 321 § 1,2,3 kpk), </a:t>
            </a:r>
          </a:p>
        </p:txBody>
      </p:sp>
    </p:spTree>
    <p:extLst>
      <p:ext uri="{BB962C8B-B14F-4D97-AF65-F5344CB8AC3E}">
        <p14:creationId xmlns:p14="http://schemas.microsoft.com/office/powerpoint/2010/main" val="3747322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3777B5-A5CF-2010-2C24-A040B3DE6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 – uprawnienia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54A92C-66A5-E783-0512-708BA8B4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Pokrzywdzony ma także prawo do:</a:t>
            </a:r>
          </a:p>
          <a:p>
            <a:pPr algn="just"/>
            <a:r>
              <a:rPr lang="pl-PL" dirty="0"/>
              <a:t>żądania wydania przez organ prowadzący czynności odpisu protokołu z czynności, w której pokrzywdzony brał udział lub dokumentu sporządzonego z jego udziałem (art. 56 § 2 i 5 kpk i art. 157 §3 kpk), </a:t>
            </a:r>
          </a:p>
          <a:p>
            <a:pPr algn="just"/>
            <a:r>
              <a:rPr lang="pl-PL" dirty="0"/>
              <a:t>składania wszelkich wniosków w toku postępowania, w tym wniosków dowodowych czy wniosków o przeprowadzenie danej czynności dochodzenia/śledztwa (art. 315 § 1 kpk w zw. z art. 325a § 2 kpk), </a:t>
            </a:r>
          </a:p>
          <a:p>
            <a:pPr algn="just"/>
            <a:r>
              <a:rPr lang="pl-PL" dirty="0"/>
              <a:t>brania udziału w czynnościach dochodzenia/śledztwa, jeżeli nie będzie ich można powtórzyć na rozprawie lub w innych czynnościach (art. 316 § 1, art. 317§ 1 kpk w zw. z art. 325a § 2 kpk),</a:t>
            </a:r>
          </a:p>
        </p:txBody>
      </p:sp>
    </p:spTree>
    <p:extLst>
      <p:ext uri="{BB962C8B-B14F-4D97-AF65-F5344CB8AC3E}">
        <p14:creationId xmlns:p14="http://schemas.microsoft.com/office/powerpoint/2010/main" val="17053587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3777B5-A5CF-2010-2C24-A040B3DE6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 – uprawnienia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54A92C-66A5-E783-0512-708BA8B4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1700" dirty="0"/>
              <a:t>Pokrzywdzony ma prawo do:</a:t>
            </a:r>
          </a:p>
          <a:p>
            <a:pPr algn="just"/>
            <a:r>
              <a:rPr lang="pl-PL" sz="1700" b="0" i="0" u="none" strike="noStrike" baseline="0" dirty="0">
                <a:solidFill>
                  <a:srgbClr val="000000"/>
                </a:solidFill>
                <a:latin typeface="+mj-lt"/>
              </a:rPr>
              <a:t>otrzymywania od organu prowadzącego postępowanie odpisu postanowień o dopuszczenie dowodu z opinii biegłych, brania udziału w przesłuchaniu biegłych, zapoznawania się z treścią pisemnych opinii biegłych (art. 318 kpk), </a:t>
            </a:r>
          </a:p>
          <a:p>
            <a:pPr algn="just"/>
            <a:r>
              <a:rPr lang="pl-PL" sz="1700" b="0" i="0" u="none" strike="noStrike" baseline="0" dirty="0">
                <a:solidFill>
                  <a:srgbClr val="000000"/>
                </a:solidFill>
                <a:latin typeface="+mj-lt"/>
              </a:rPr>
              <a:t>żądania przesłuchania siebie (jako pokrzywdzonego) w charakterze świadka, jeżeli od tej czynności organ prowadzący odstąpił, a nie doprowadzi to do przewlekłości postępowania przygotowawczego (art. 315a kpk), w tym do żądania przeprowadzenia przesłuchania przy użyciu urządzeń technicznych umożliwiających przeprowadzenie przesłuchania na odległość (art. 177 § 1a kpk) lub żądania przeprowadzenia przesłuchania w miejscu pobytu, jeżeli pokrzywdzony może stawić się na wezwanie organu z powodu choroby, kalectwa lub innej nie dającej się pokonać przeszkody (art. 177 § 2 kpk), </a:t>
            </a:r>
            <a:endParaRPr lang="pl-PL" sz="1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207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3777B5-A5CF-2010-2C24-A040B3DE6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Pokrzywdzony – uprawnienia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54A92C-66A5-E783-0512-708BA8B4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Pokrzywdzony ma prawo do:</a:t>
            </a:r>
          </a:p>
          <a:p>
            <a:pPr algn="just"/>
            <a:r>
              <a:rPr lang="pl-PL" dirty="0"/>
              <a:t>składania zażaleń na czynności organu prowadzącego (inne niż postanowienia i zarządzenia) naruszające prawa pokrzywdzonego (art. 302 § 2 kpk),</a:t>
            </a:r>
          </a:p>
          <a:p>
            <a:pPr algn="just"/>
            <a:r>
              <a:rPr lang="pl-PL" dirty="0"/>
              <a:t>złożenia do Sądu aktu oskarżenia o przestępstwo ścigane z oskarżenia publicznego, w przypadku, gdy Prokurator powtórnie wydał w sprawie postanowienie o odmowie wszczęcia lub umorzeniu postępowania przygotowawczego</a:t>
            </a:r>
          </a:p>
        </p:txBody>
      </p:sp>
    </p:spTree>
    <p:extLst>
      <p:ext uri="{BB962C8B-B14F-4D97-AF65-F5344CB8AC3E}">
        <p14:creationId xmlns:p14="http://schemas.microsoft.com/office/powerpoint/2010/main" val="412009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AEF72A-8A8B-5F97-F04B-BF38BB25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karne – cele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324131-5F13-0B12-07F7-EDD5254C4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dirty="0"/>
              <a:t>Warto zaznaczyć, iż art. 2 § 1 Ustawy Kodeks postępowania karnego (dalej: kpk) określa cele postępowania karnego i stanowi, że przepisy niniejszego kodeksu mają na celu takie ukształtowanie postępowania karnego, aby przede wszystkim sprawca przestępstwa został wykryty i pociągnięty do odpowiedzialności karnej, a osoba niewinna nie poniosła tej odpowiedzialności.</a:t>
            </a:r>
          </a:p>
        </p:txBody>
      </p:sp>
    </p:spTree>
    <p:extLst>
      <p:ext uri="{BB962C8B-B14F-4D97-AF65-F5344CB8AC3E}">
        <p14:creationId xmlns:p14="http://schemas.microsoft.com/office/powerpoint/2010/main" val="28581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AEF72A-8A8B-5F97-F04B-BF38BB25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karne – cele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324131-5F13-0B12-07F7-EDD5254C4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dirty="0"/>
              <a:t>Postępowanie karne ma także celu takie ukształtowanie postępowania karnego, aby  przez trafne zastosowanie środków przewidzianych w prawie karnym oraz ujawnienie okoliczności sprzyjających popełnieniu przestępstwa osiągnięte zostały zadania postępowania karnego nie tylko w zwalczaniu przestępstw, lecz również w zapobieganiu im oraz w umacnianiu poszanowania prawa i zasad współżycia społecznego, a także aby zostały uwzględnione prawnie chronione interesy pokrzywdzonego przy jednoczesnym poszanowaniu jego godności, a rozstrzygnięcie sprawy nastąpiło w rozsądnym terminie.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66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E1E99-E67E-8DF6-F800-EA30536E6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karne – gwarancje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2277DF-6D4A-3627-037F-89795A7B7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Stosowne przepisy procesowe szeregują i systematyzują sposób i procedurę, na podstawie której toczy się postępowanie karne na różnych jego etapach, gwarantując tym samym oskarżonemu prawo do obrony i przedstawienia swojej racji, pokrzywdzonemu – możliwość realizacji swoich praw np. w charakterze oskarżyciela posiłkowego, ale także urzędowi prokuratorskiemu – stosowne mechanizmy pozwalające na realizację podstawowego celu organów śledczych, czyli wykrycia sprawcy i pociągnięcia go do odpowiedzialności karnej. </a:t>
            </a:r>
          </a:p>
          <a:p>
            <a:pPr algn="just"/>
            <a:r>
              <a:rPr lang="pl-PL" dirty="0"/>
              <a:t>Takie uregulowanie jest niezbędne w dobrze funkcjonującym państwie prawa, ponieważ stanowi gwarancję słusznego i sprawiedliwego procesu oraz poszanowanie praw każdego obywatela.</a:t>
            </a:r>
          </a:p>
        </p:txBody>
      </p:sp>
    </p:spTree>
    <p:extLst>
      <p:ext uri="{BB962C8B-B14F-4D97-AF65-F5344CB8AC3E}">
        <p14:creationId xmlns:p14="http://schemas.microsoft.com/office/powerpoint/2010/main" val="7206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AB92CB-FF97-DD88-F88D-14C786096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Procedura karna – podstawa rozstrzygnięć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A64EC2-451B-9B69-C5FB-30739BF61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400" dirty="0"/>
              <a:t>Podstawę wszelkich rozstrzygnięć powinny stanowić prawdziwe ustalenia faktyczne, a organy prowadzące postępowanie karne są obowiązane badać oraz uwzględniać okoliczności przemawiające zarówno na korzyść, jak i na niekorzyść oskarżonego (art. 4 kpk). </a:t>
            </a:r>
          </a:p>
        </p:txBody>
      </p:sp>
    </p:spTree>
    <p:extLst>
      <p:ext uri="{BB962C8B-B14F-4D97-AF65-F5344CB8AC3E}">
        <p14:creationId xmlns:p14="http://schemas.microsoft.com/office/powerpoint/2010/main" val="358505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B43A61-7316-8817-F290-E051D3DE0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Domniemanie niewinności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018E71-C490-71B1-9CB6-456399496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Zgodnie bowiem z art. 5 § 1 i 2 kpk oskarżonego uważa się za niewinnego, dopóki wina jego nie zostanie udowodniona i stwierdzona prawomocnym wyrokiem, a niedające się usunąć wątpliwości rozstrzyga się na korzyść oskarżonego. </a:t>
            </a:r>
          </a:p>
          <a:p>
            <a:pPr algn="just"/>
            <a:r>
              <a:rPr lang="pl-PL" sz="2200" dirty="0"/>
              <a:t>Dlatego tak istotne z punktu widzenia realizacji i prawa do obrony, ale też poszanowania zasad współżycia społecznego oraz sprawiedliwości jest ustanowienie i procedowanie wg regulacji określających krok po kroku procedury regulujące postępowanie karne.</a:t>
            </a:r>
          </a:p>
        </p:txBody>
      </p:sp>
    </p:spTree>
    <p:extLst>
      <p:ext uri="{BB962C8B-B14F-4D97-AF65-F5344CB8AC3E}">
        <p14:creationId xmlns:p14="http://schemas.microsoft.com/office/powerpoint/2010/main" val="275466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364697-DA52-4818-C7D2-AE334D83F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Etapy postępowania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60E464-6823-0F3E-C714-5DC7D731E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dirty="0"/>
              <a:t>Znając już cele i podstawowe zasady funkcjonowania postępowania karnego, warto zapoznać się z kwestiami dotyczącymi poszczególnych jego etapów, bowiem ma to niezmiernie istotne znaczenie dla ochrony praw i obowiązków zarówno pokrzywdzonego jak i podejrzanego/oskarżonego.</a:t>
            </a:r>
          </a:p>
        </p:txBody>
      </p:sp>
    </p:spTree>
    <p:extLst>
      <p:ext uri="{BB962C8B-B14F-4D97-AF65-F5344CB8AC3E}">
        <p14:creationId xmlns:p14="http://schemas.microsoft.com/office/powerpoint/2010/main" val="199809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364697-DA52-4818-C7D2-AE334D83F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Etapy postępowania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60E464-6823-0F3E-C714-5DC7D731E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dirty="0"/>
              <a:t>Przede wszystkim, wskazać trzeba, iż postępowanie karne rozpoczyna się na skutek złożenia zawiadomienia o możliwości popełnienia przestępstwa czy też w momencie kiedy stosowne organy podejmą decyzję o wszczęciu postępowania na skutek uzyskania informacji na temat przestępstwa. Zresztą, pamiętać trzeba, iż każdy kto dowiedział się o przestępstwie ściganym z urzędu, ma społeczny obowiązek zawiadomić o tym odpowiednie organy (tj. Policję, Prokuraturę).</a:t>
            </a:r>
          </a:p>
        </p:txBody>
      </p:sp>
    </p:spTree>
    <p:extLst>
      <p:ext uri="{BB962C8B-B14F-4D97-AF65-F5344CB8AC3E}">
        <p14:creationId xmlns:p14="http://schemas.microsoft.com/office/powerpoint/2010/main" val="316210254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55</TotalTime>
  <Words>1841</Words>
  <Application>Microsoft Office PowerPoint</Application>
  <PresentationFormat>Panoramiczny</PresentationFormat>
  <Paragraphs>83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9" baseType="lpstr">
      <vt:lpstr>Arial</vt:lpstr>
      <vt:lpstr>Gill Sans MT</vt:lpstr>
      <vt:lpstr>Galeria</vt:lpstr>
      <vt:lpstr>„Postępowanie karne i jego cele, etapy postępowania karnego – podstawowe informacje”</vt:lpstr>
      <vt:lpstr>Postępowanie karne – cele</vt:lpstr>
      <vt:lpstr>Postępowanie karne – cele </vt:lpstr>
      <vt:lpstr>Postępowanie karne – cele </vt:lpstr>
      <vt:lpstr>Postępowanie karne – gwarancje </vt:lpstr>
      <vt:lpstr>Procedura karna – podstawa rozstrzygnięć</vt:lpstr>
      <vt:lpstr>Domniemanie niewinności</vt:lpstr>
      <vt:lpstr>Etapy postępowania karnego</vt:lpstr>
      <vt:lpstr>Etapy postępowania karnego</vt:lpstr>
      <vt:lpstr>Etapy postępowania karnego</vt:lpstr>
      <vt:lpstr>Postępowanie przygotowawcze</vt:lpstr>
      <vt:lpstr>Cele postępowania przygotowawczego</vt:lpstr>
      <vt:lpstr>Postępowanie sądowe – postępowanie przed sądem i instancji</vt:lpstr>
      <vt:lpstr>Postępowanie sądowe – postępowanie odwoławcze przed sądem iI instancji</vt:lpstr>
      <vt:lpstr>Postępowanie wykonawcze</vt:lpstr>
      <vt:lpstr>„uprawnienia pokrzywdzonego w postępowaniu karnym – informacje ogólne”</vt:lpstr>
      <vt:lpstr>Pokrzywdzony </vt:lpstr>
      <vt:lpstr>Pokrzywdzony - uprawnienia</vt:lpstr>
      <vt:lpstr>Pokrzywdzony uprawnienia – informacje ogólne</vt:lpstr>
      <vt:lpstr>Pokrzywdzony uprawnienia – informacje ogólne</vt:lpstr>
      <vt:lpstr>Pokrzywdzony uprawnienia – informacje ogólne</vt:lpstr>
      <vt:lpstr>pokrzywdzony</vt:lpstr>
      <vt:lpstr>pokrzywdzony</vt:lpstr>
      <vt:lpstr>Pokrzywdzony – uprawnienia c.d.</vt:lpstr>
      <vt:lpstr>Pokrzywdzony – uprawnienia c.d.</vt:lpstr>
      <vt:lpstr>Pokrzywdzony – uprawnienia c.d.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Władysław Pasoń</dc:creator>
  <cp:lastModifiedBy>Władysław Pasoń</cp:lastModifiedBy>
  <cp:revision>8</cp:revision>
  <dcterms:created xsi:type="dcterms:W3CDTF">2024-03-14T13:00:13Z</dcterms:created>
  <dcterms:modified xsi:type="dcterms:W3CDTF">2024-03-14T13:58:03Z</dcterms:modified>
</cp:coreProperties>
</file>