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57" r:id="rId3"/>
    <p:sldId id="258" r:id="rId4"/>
    <p:sldId id="259" r:id="rId5"/>
    <p:sldId id="260" r:id="rId6"/>
    <p:sldId id="261" r:id="rId7"/>
    <p:sldId id="262" r:id="rId8"/>
    <p:sldId id="263" r:id="rId9"/>
    <p:sldId id="264" r:id="rId10"/>
    <p:sldId id="272" r:id="rId11"/>
    <p:sldId id="273" r:id="rId12"/>
    <p:sldId id="274" r:id="rId13"/>
    <p:sldId id="276" r:id="rId14"/>
    <p:sldId id="275" r:id="rId15"/>
    <p:sldId id="265" r:id="rId16"/>
    <p:sldId id="266" r:id="rId17"/>
    <p:sldId id="267" r:id="rId18"/>
    <p:sldId id="268" r:id="rId19"/>
    <p:sldId id="269" r:id="rId20"/>
    <p:sldId id="270" r:id="rId21"/>
    <p:sldId id="271"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2" d="100"/>
          <a:sy n="82" d="100"/>
        </p:scale>
        <p:origin x="72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pl-PL"/>
              <a:t>Kliknij, aby edytować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p>
            <a:fld id="{BE52DDE3-D43A-462C-877B-60169A192389}" type="datetimeFigureOut">
              <a:rPr lang="pl-PL" smtClean="0"/>
              <a:t>14.03.2024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2826186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E52DDE3-D43A-462C-877B-60169A192389}" type="datetimeFigureOut">
              <a:rPr lang="pl-PL" smtClean="0"/>
              <a:t>14.03.2024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3691926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E52DDE3-D43A-462C-877B-60169A192389}" type="datetimeFigureOut">
              <a:rPr lang="pl-PL" smtClean="0"/>
              <a:t>14.03.2024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331EC05-1FBF-4E3D-80DA-427625BD46CB}" type="slidenum">
              <a:rPr lang="pl-PL" smtClean="0"/>
              <a:t>‹#›</a:t>
            </a:fld>
            <a:endParaRPr lang="pl-PL"/>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477586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E52DDE3-D43A-462C-877B-60169A192389}" type="datetimeFigureOut">
              <a:rPr lang="pl-PL" smtClean="0"/>
              <a:t>14.03.2024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12196559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E52DDE3-D43A-462C-877B-60169A192389}" type="datetimeFigureOut">
              <a:rPr lang="pl-PL" smtClean="0"/>
              <a:t>14.03.2024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331EC05-1FBF-4E3D-80DA-427625BD46CB}" type="slidenum">
              <a:rPr lang="pl-PL" smtClean="0"/>
              <a:t>‹#›</a:t>
            </a:fld>
            <a:endParaRPr lang="pl-PL"/>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78271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pl-PL"/>
              <a:t>Kliknij, aby edytować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a:t>Kliknij, aby edytować style wzorca tekstu</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E52DDE3-D43A-462C-877B-60169A192389}" type="datetimeFigureOut">
              <a:rPr lang="pl-PL" smtClean="0"/>
              <a:t>14.03.2024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7112681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E52DDE3-D43A-462C-877B-60169A192389}" type="datetimeFigureOut">
              <a:rPr lang="pl-PL" smtClean="0"/>
              <a:t>14.03.2024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37813142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pl-PL"/>
              <a:t>Kliknij, aby edytować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E52DDE3-D43A-462C-877B-60169A192389}" type="datetimeFigureOut">
              <a:rPr lang="pl-PL" smtClean="0"/>
              <a:t>14.03.2024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34188269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BE52DDE3-D43A-462C-877B-60169A192389}" type="datetimeFigureOut">
              <a:rPr lang="pl-PL" smtClean="0"/>
              <a:t>14.03.2024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12601445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pl-PL"/>
              <a:t>Kliknij, aby edytować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BE52DDE3-D43A-462C-877B-60169A192389}" type="datetimeFigureOut">
              <a:rPr lang="pl-PL" smtClean="0"/>
              <a:t>14.03.2024</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15041110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BE52DDE3-D43A-462C-877B-60169A192389}" type="datetimeFigureOut">
              <a:rPr lang="pl-PL" smtClean="0"/>
              <a:t>14.03.2024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1779583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BE52DDE3-D43A-462C-877B-60169A192389}" type="datetimeFigureOut">
              <a:rPr lang="pl-PL" smtClean="0"/>
              <a:t>14.03.2024</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1264162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BE52DDE3-D43A-462C-877B-60169A192389}" type="datetimeFigureOut">
              <a:rPr lang="pl-PL" smtClean="0"/>
              <a:t>14.03.2024</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522144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52DDE3-D43A-462C-877B-60169A192389}" type="datetimeFigureOut">
              <a:rPr lang="pl-PL" smtClean="0"/>
              <a:t>14.03.2024</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34223742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pl-PL"/>
              <a:t>Kliknij, aby edytować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E52DDE3-D43A-462C-877B-60169A192389}" type="datetimeFigureOut">
              <a:rPr lang="pl-PL" smtClean="0"/>
              <a:t>14.03.2024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3860020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pl-PL"/>
              <a:t>Kliknij, aby edytować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a:t>Kliknij ikonę, aby dodać obraz</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BE52DDE3-D43A-462C-877B-60169A192389}" type="datetimeFigureOut">
              <a:rPr lang="pl-PL" smtClean="0"/>
              <a:t>14.03.2024</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5331EC05-1FBF-4E3D-80DA-427625BD46CB}" type="slidenum">
              <a:rPr lang="pl-PL" smtClean="0"/>
              <a:t>‹#›</a:t>
            </a:fld>
            <a:endParaRPr lang="pl-PL"/>
          </a:p>
        </p:txBody>
      </p:sp>
    </p:spTree>
    <p:extLst>
      <p:ext uri="{BB962C8B-B14F-4D97-AF65-F5344CB8AC3E}">
        <p14:creationId xmlns:p14="http://schemas.microsoft.com/office/powerpoint/2010/main" val="24992011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E52DDE3-D43A-462C-877B-60169A192389}" type="datetimeFigureOut">
              <a:rPr lang="pl-PL" smtClean="0"/>
              <a:t>14.03.2024</a:t>
            </a:fld>
            <a:endParaRPr lang="pl-PL"/>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pl-PL"/>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331EC05-1FBF-4E3D-80DA-427625BD46CB}" type="slidenum">
              <a:rPr lang="pl-PL" smtClean="0"/>
              <a:t>‹#›</a:t>
            </a:fld>
            <a:endParaRPr lang="pl-PL"/>
          </a:p>
        </p:txBody>
      </p:sp>
    </p:spTree>
    <p:extLst>
      <p:ext uri="{BB962C8B-B14F-4D97-AF65-F5344CB8AC3E}">
        <p14:creationId xmlns:p14="http://schemas.microsoft.com/office/powerpoint/2010/main" val="388774862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817DA9C-E7C8-BC42-2F70-65ABEB798D95}"/>
              </a:ext>
            </a:extLst>
          </p:cNvPr>
          <p:cNvSpPr>
            <a:spLocks noGrp="1"/>
          </p:cNvSpPr>
          <p:nvPr>
            <p:ph type="ctrTitle"/>
          </p:nvPr>
        </p:nvSpPr>
        <p:spPr>
          <a:xfrm>
            <a:off x="1507067" y="2041182"/>
            <a:ext cx="7766936" cy="2009654"/>
          </a:xfrm>
        </p:spPr>
        <p:txBody>
          <a:bodyPr/>
          <a:lstStyle/>
          <a:p>
            <a:pPr algn="ctr"/>
            <a:r>
              <a:rPr lang="pl-PL" sz="3000" dirty="0"/>
              <a:t>„Ochrona prawna, międzynarodowe organy ochrony prawnej, krajowe organy ochrony prawnej (sądy i prokuratura) – podstawowe informacje”</a:t>
            </a:r>
          </a:p>
        </p:txBody>
      </p:sp>
      <p:sp>
        <p:nvSpPr>
          <p:cNvPr id="3" name="Podtytuł 2">
            <a:extLst>
              <a:ext uri="{FF2B5EF4-FFF2-40B4-BE49-F238E27FC236}">
                <a16:creationId xmlns:a16="http://schemas.microsoft.com/office/drawing/2014/main" id="{E6970960-00BE-245A-E8FC-86A4A0C0C2BB}"/>
              </a:ext>
            </a:extLst>
          </p:cNvPr>
          <p:cNvSpPr>
            <a:spLocks noGrp="1"/>
          </p:cNvSpPr>
          <p:nvPr>
            <p:ph type="subTitle" idx="1"/>
          </p:nvPr>
        </p:nvSpPr>
        <p:spPr>
          <a:xfrm>
            <a:off x="1507067" y="4050833"/>
            <a:ext cx="7766936" cy="2163355"/>
          </a:xfrm>
        </p:spPr>
        <p:txBody>
          <a:bodyPr>
            <a:normAutofit/>
          </a:bodyPr>
          <a:lstStyle/>
          <a:p>
            <a:pPr algn="ctr"/>
            <a:r>
              <a:rPr lang="pl-PL" b="1" dirty="0"/>
              <a:t>Projekt „Prowadzenie Punktu Nieodpłatnego Poradnictwa Obywatelskiego w Starym Sączu” 2024</a:t>
            </a:r>
          </a:p>
          <a:p>
            <a:pPr algn="ctr"/>
            <a:r>
              <a:rPr lang="pl-PL" b="1" dirty="0"/>
              <a:t>współfinansowany ze środków Powiatu Nowosądeckiego</a:t>
            </a:r>
          </a:p>
          <a:p>
            <a:pPr algn="ctr"/>
            <a:r>
              <a:rPr lang="pl-PL" b="1" dirty="0"/>
              <a:t>Edukacja Szkolna Przeciwko Wykluczeniu Prawnemu prowadzona przez Ministerstwo Sprawiedliwości </a:t>
            </a:r>
          </a:p>
          <a:p>
            <a:pPr algn="ctr"/>
            <a:r>
              <a:rPr lang="pl-PL" b="1" dirty="0"/>
              <a:t>Radca prawny Władysław Pasoń</a:t>
            </a:r>
          </a:p>
        </p:txBody>
      </p:sp>
      <p:pic>
        <p:nvPicPr>
          <p:cNvPr id="5" name="Obraz 4">
            <a:extLst>
              <a:ext uri="{FF2B5EF4-FFF2-40B4-BE49-F238E27FC236}">
                <a16:creationId xmlns:a16="http://schemas.microsoft.com/office/drawing/2014/main" id="{7BC8008B-32BD-4D58-601F-4DF9447293B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56861" y="241182"/>
            <a:ext cx="1800000" cy="1800000"/>
          </a:xfrm>
          <a:prstGeom prst="rect">
            <a:avLst/>
          </a:prstGeom>
        </p:spPr>
      </p:pic>
    </p:spTree>
    <p:extLst>
      <p:ext uri="{BB962C8B-B14F-4D97-AF65-F5344CB8AC3E}">
        <p14:creationId xmlns:p14="http://schemas.microsoft.com/office/powerpoint/2010/main" val="675613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93C606-5492-16F0-8696-68B5B486D5E2}"/>
              </a:ext>
            </a:extLst>
          </p:cNvPr>
          <p:cNvSpPr>
            <a:spLocks noGrp="1"/>
          </p:cNvSpPr>
          <p:nvPr>
            <p:ph type="title"/>
          </p:nvPr>
        </p:nvSpPr>
        <p:spPr/>
        <p:txBody>
          <a:bodyPr/>
          <a:lstStyle/>
          <a:p>
            <a:r>
              <a:rPr lang="pl-PL" dirty="0"/>
              <a:t>RPO i NIK</a:t>
            </a:r>
          </a:p>
        </p:txBody>
      </p:sp>
      <p:sp>
        <p:nvSpPr>
          <p:cNvPr id="3" name="Symbol zastępczy zawartości 2">
            <a:extLst>
              <a:ext uri="{FF2B5EF4-FFF2-40B4-BE49-F238E27FC236}">
                <a16:creationId xmlns:a16="http://schemas.microsoft.com/office/drawing/2014/main" id="{B823360D-374E-B29C-6EB4-05783400C0E3}"/>
              </a:ext>
            </a:extLst>
          </p:cNvPr>
          <p:cNvSpPr>
            <a:spLocks noGrp="1"/>
          </p:cNvSpPr>
          <p:nvPr>
            <p:ph idx="1"/>
          </p:nvPr>
        </p:nvSpPr>
        <p:spPr/>
        <p:txBody>
          <a:bodyPr>
            <a:normAutofit/>
          </a:bodyPr>
          <a:lstStyle/>
          <a:p>
            <a:pPr marL="0" indent="0" algn="just">
              <a:lnSpc>
                <a:spcPct val="150000"/>
              </a:lnSpc>
              <a:buNone/>
            </a:pPr>
            <a:r>
              <a:rPr lang="pl-PL" sz="2200" b="0" i="0" u="none" strike="noStrike" baseline="0" dirty="0">
                <a:solidFill>
                  <a:srgbClr val="000000"/>
                </a:solidFill>
                <a:latin typeface="Times New Roman" panose="02020603050405020304" pitchFamily="18" charset="0"/>
              </a:rPr>
              <a:t>W polskim systemie prawa możemy wyróżnić m.in. dwa podstawowe organy ochrony prawnej, których istotą i celem działania jest kontrola działania organów publicznych i ochrona interesów państwa oraz obywatela, tj.: </a:t>
            </a:r>
          </a:p>
          <a:p>
            <a:pPr algn="just">
              <a:lnSpc>
                <a:spcPct val="150000"/>
              </a:lnSpc>
            </a:pPr>
            <a:r>
              <a:rPr lang="pl-PL" sz="2200" b="0" i="0" u="none" strike="noStrike" baseline="0" dirty="0">
                <a:solidFill>
                  <a:srgbClr val="000000"/>
                </a:solidFill>
                <a:latin typeface="Times New Roman" panose="02020603050405020304" pitchFamily="18" charset="0"/>
              </a:rPr>
              <a:t>Rzecznik Praw Obywatelskich, </a:t>
            </a:r>
          </a:p>
          <a:p>
            <a:pPr algn="just">
              <a:lnSpc>
                <a:spcPct val="150000"/>
              </a:lnSpc>
            </a:pPr>
            <a:r>
              <a:rPr lang="pl-PL" sz="2200" b="0" i="0" u="none" strike="noStrike" baseline="0" dirty="0">
                <a:solidFill>
                  <a:srgbClr val="000000"/>
                </a:solidFill>
                <a:latin typeface="Times New Roman" panose="02020603050405020304" pitchFamily="18" charset="0"/>
              </a:rPr>
              <a:t>Najwyższa Izba Kontroli. </a:t>
            </a:r>
          </a:p>
          <a:p>
            <a:pPr algn="just">
              <a:lnSpc>
                <a:spcPct val="150000"/>
              </a:lnSpc>
            </a:pPr>
            <a:endParaRPr lang="pl-PL" sz="2200" dirty="0"/>
          </a:p>
        </p:txBody>
      </p:sp>
    </p:spTree>
    <p:extLst>
      <p:ext uri="{BB962C8B-B14F-4D97-AF65-F5344CB8AC3E}">
        <p14:creationId xmlns:p14="http://schemas.microsoft.com/office/powerpoint/2010/main" val="35344981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3EC8D4-74FD-5F48-BCBA-9E8F95C27BC9}"/>
              </a:ext>
            </a:extLst>
          </p:cNvPr>
          <p:cNvSpPr>
            <a:spLocks noGrp="1"/>
          </p:cNvSpPr>
          <p:nvPr>
            <p:ph type="title"/>
          </p:nvPr>
        </p:nvSpPr>
        <p:spPr/>
        <p:txBody>
          <a:bodyPr/>
          <a:lstStyle/>
          <a:p>
            <a:r>
              <a:rPr lang="pl-PL" dirty="0"/>
              <a:t>Rzecznik Praw Obywatelskich</a:t>
            </a:r>
          </a:p>
        </p:txBody>
      </p:sp>
      <p:sp>
        <p:nvSpPr>
          <p:cNvPr id="3" name="Symbol zastępczy zawartości 2">
            <a:extLst>
              <a:ext uri="{FF2B5EF4-FFF2-40B4-BE49-F238E27FC236}">
                <a16:creationId xmlns:a16="http://schemas.microsoft.com/office/drawing/2014/main" id="{BD4B3761-A3DF-FD2E-37DA-C7FFFE4BAD63}"/>
              </a:ext>
            </a:extLst>
          </p:cNvPr>
          <p:cNvSpPr>
            <a:spLocks noGrp="1"/>
          </p:cNvSpPr>
          <p:nvPr>
            <p:ph idx="1"/>
          </p:nvPr>
        </p:nvSpPr>
        <p:spPr/>
        <p:txBody>
          <a:bodyPr>
            <a:normAutofit/>
          </a:bodyPr>
          <a:lstStyle/>
          <a:p>
            <a:pPr algn="just"/>
            <a:r>
              <a:rPr lang="pl-PL" sz="2200" b="0" i="0" u="none" strike="noStrike" baseline="0" dirty="0">
                <a:solidFill>
                  <a:srgbClr val="000000"/>
                </a:solidFill>
                <a:latin typeface="Times New Roman" panose="02020603050405020304" pitchFamily="18" charset="0"/>
                <a:cs typeface="Times New Roman" panose="02020603050405020304" pitchFamily="18" charset="0"/>
              </a:rPr>
              <a:t>Zgodnie z art. 1 ust. 2 Ustawy z dnia 15 lipca 1987 r. o Rzeczniku Praw Obywatelskich Rzecznik Praw Obywatelskich, stoi na straży wolności i praw człowieka i obywatela określonych w Konstytucji Rzeczypospolitej Polskiej oraz w innych aktach normatywnych, w tym również na straży realizacji zasady równego traktowania.</a:t>
            </a:r>
            <a:endParaRPr lang="pl-PL" sz="2200" dirty="0">
              <a:latin typeface="Times New Roman" panose="02020603050405020304" pitchFamily="18" charset="0"/>
              <a:cs typeface="Times New Roman" panose="02020603050405020304" pitchFamily="18" charset="0"/>
            </a:endParaRPr>
          </a:p>
          <a:p>
            <a:pPr algn="just"/>
            <a:r>
              <a:rPr lang="pl-PL" sz="2200" b="0" i="0" u="none" strike="noStrike" baseline="0" dirty="0">
                <a:solidFill>
                  <a:srgbClr val="000000"/>
                </a:solidFill>
                <a:latin typeface="Times New Roman" panose="02020603050405020304" pitchFamily="18" charset="0"/>
                <a:cs typeface="Times New Roman" panose="02020603050405020304" pitchFamily="18" charset="0"/>
              </a:rPr>
              <a:t>Rzecznik podejmuje czynności przewidziane w ustawie, jeżeli poweźmie wiadomość wskazującą na naruszenie wolności i praw człowieka i obywatela, w tym zasady równego traktowania (Art. 8 ust. 1 w/w Ustawy)</a:t>
            </a:r>
            <a:endParaRPr lang="pl-PL"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361636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3EC8D4-74FD-5F48-BCBA-9E8F95C27BC9}"/>
              </a:ext>
            </a:extLst>
          </p:cNvPr>
          <p:cNvSpPr>
            <a:spLocks noGrp="1"/>
          </p:cNvSpPr>
          <p:nvPr>
            <p:ph type="title"/>
          </p:nvPr>
        </p:nvSpPr>
        <p:spPr/>
        <p:txBody>
          <a:bodyPr/>
          <a:lstStyle/>
          <a:p>
            <a:r>
              <a:rPr lang="pl-PL" dirty="0"/>
              <a:t>Rzecznik Praw Obywatelskich</a:t>
            </a:r>
          </a:p>
        </p:txBody>
      </p:sp>
      <p:sp>
        <p:nvSpPr>
          <p:cNvPr id="3" name="Symbol zastępczy zawartości 2">
            <a:extLst>
              <a:ext uri="{FF2B5EF4-FFF2-40B4-BE49-F238E27FC236}">
                <a16:creationId xmlns:a16="http://schemas.microsoft.com/office/drawing/2014/main" id="{BD4B3761-A3DF-FD2E-37DA-C7FFFE4BAD63}"/>
              </a:ext>
            </a:extLst>
          </p:cNvPr>
          <p:cNvSpPr>
            <a:spLocks noGrp="1"/>
          </p:cNvSpPr>
          <p:nvPr>
            <p:ph idx="1"/>
          </p:nvPr>
        </p:nvSpPr>
        <p:spPr/>
        <p:txBody>
          <a:bodyPr>
            <a:normAutofit/>
          </a:bodyPr>
          <a:lstStyle/>
          <a:p>
            <a:pPr algn="just"/>
            <a:r>
              <a:rPr lang="pl-PL" sz="2400" b="0" i="0" u="none" strike="noStrike" baseline="0" dirty="0">
                <a:solidFill>
                  <a:srgbClr val="000000"/>
                </a:solidFill>
                <a:latin typeface="Times New Roman" panose="02020603050405020304" pitchFamily="18" charset="0"/>
              </a:rPr>
              <a:t>Warto zaznaczyć, iż Rzecznik, zgodnie z art. 11 w/w Ustawy, po zapoznaniu się z każdym skierowanym do niego wnioskiem może: 1) podjąć sprawę, 2) poprzestać na wskazaniu wnioskodawcy przysługujących mu środków działania, 3) przekazać sprawę według właściwości, 4) nie podjąć sprawy – zawiadamiając o tym wnioskodawcę i osobę, której sprawa dotyczy. Istotnym jest także, iż Rzecznik, na zasadach określonych w stosownych przepisach, np. procedury karnej, może podejmować pewne czynności procesowe, np. składać kasację od prawomocnego orzeczenia w sprawie karnej.</a:t>
            </a:r>
            <a:endParaRPr lang="pl-PL" sz="2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640666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8ABD30-0815-D402-8089-8581FF1DBEE9}"/>
              </a:ext>
            </a:extLst>
          </p:cNvPr>
          <p:cNvSpPr>
            <a:spLocks noGrp="1"/>
          </p:cNvSpPr>
          <p:nvPr>
            <p:ph type="title"/>
          </p:nvPr>
        </p:nvSpPr>
        <p:spPr/>
        <p:txBody>
          <a:bodyPr/>
          <a:lstStyle/>
          <a:p>
            <a:r>
              <a:rPr lang="pl-PL" dirty="0"/>
              <a:t>Najwyższa Izba Kontroli</a:t>
            </a:r>
          </a:p>
        </p:txBody>
      </p:sp>
      <p:sp>
        <p:nvSpPr>
          <p:cNvPr id="3" name="Symbol zastępczy zawartości 2">
            <a:extLst>
              <a:ext uri="{FF2B5EF4-FFF2-40B4-BE49-F238E27FC236}">
                <a16:creationId xmlns:a16="http://schemas.microsoft.com/office/drawing/2014/main" id="{D490AB6C-CD7B-C3B6-B41D-D791206C8D66}"/>
              </a:ext>
            </a:extLst>
          </p:cNvPr>
          <p:cNvSpPr>
            <a:spLocks noGrp="1"/>
          </p:cNvSpPr>
          <p:nvPr>
            <p:ph idx="1"/>
          </p:nvPr>
        </p:nvSpPr>
        <p:spPr/>
        <p:txBody>
          <a:bodyPr>
            <a:normAutofit/>
          </a:bodyPr>
          <a:lstStyle/>
          <a:p>
            <a:pPr algn="just">
              <a:lnSpc>
                <a:spcPct val="150000"/>
              </a:lnSpc>
            </a:pPr>
            <a:r>
              <a:rPr lang="pl-PL" sz="2400" b="0" i="0" u="none" strike="noStrike" baseline="0" dirty="0">
                <a:solidFill>
                  <a:srgbClr val="000000"/>
                </a:solidFill>
                <a:latin typeface="Times New Roman" panose="02020603050405020304" pitchFamily="18" charset="0"/>
              </a:rPr>
              <a:t>Zagadnienia dotyczące organizacji i zasad działania Najwyższej Izby Kontroli reguluje Ustawa o Najwyższej Izbie Kontroli. Zgodnie z art. 1 ust. 1 w/w Ustawy, Najwyższa Izba Kontroli jest naczelnym organem kontroli państwowej.</a:t>
            </a:r>
            <a:endParaRPr lang="pl-PL" sz="2400" dirty="0"/>
          </a:p>
        </p:txBody>
      </p:sp>
    </p:spTree>
    <p:extLst>
      <p:ext uri="{BB962C8B-B14F-4D97-AF65-F5344CB8AC3E}">
        <p14:creationId xmlns:p14="http://schemas.microsoft.com/office/powerpoint/2010/main" val="2828426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F8ABD30-0815-D402-8089-8581FF1DBEE9}"/>
              </a:ext>
            </a:extLst>
          </p:cNvPr>
          <p:cNvSpPr>
            <a:spLocks noGrp="1"/>
          </p:cNvSpPr>
          <p:nvPr>
            <p:ph type="title"/>
          </p:nvPr>
        </p:nvSpPr>
        <p:spPr/>
        <p:txBody>
          <a:bodyPr/>
          <a:lstStyle/>
          <a:p>
            <a:r>
              <a:rPr lang="pl-PL" dirty="0"/>
              <a:t>Najwyższa Izba Kontroli</a:t>
            </a:r>
          </a:p>
        </p:txBody>
      </p:sp>
      <p:sp>
        <p:nvSpPr>
          <p:cNvPr id="3" name="Symbol zastępczy zawartości 2">
            <a:extLst>
              <a:ext uri="{FF2B5EF4-FFF2-40B4-BE49-F238E27FC236}">
                <a16:creationId xmlns:a16="http://schemas.microsoft.com/office/drawing/2014/main" id="{D490AB6C-CD7B-C3B6-B41D-D791206C8D66}"/>
              </a:ext>
            </a:extLst>
          </p:cNvPr>
          <p:cNvSpPr>
            <a:spLocks noGrp="1"/>
          </p:cNvSpPr>
          <p:nvPr>
            <p:ph idx="1"/>
          </p:nvPr>
        </p:nvSpPr>
        <p:spPr>
          <a:xfrm>
            <a:off x="677334" y="1362269"/>
            <a:ext cx="8596668" cy="4679093"/>
          </a:xfrm>
        </p:spPr>
        <p:txBody>
          <a:bodyPr>
            <a:normAutofit fontScale="92500" lnSpcReduction="10000"/>
          </a:bodyPr>
          <a:lstStyle/>
          <a:p>
            <a:pPr algn="just">
              <a:lnSpc>
                <a:spcPct val="150000"/>
              </a:lnSpc>
            </a:pPr>
            <a:r>
              <a:rPr lang="pl-PL" sz="1800" b="0" i="0" u="none" strike="noStrike" baseline="0" dirty="0">
                <a:solidFill>
                  <a:srgbClr val="000000"/>
                </a:solidFill>
                <a:latin typeface="Times New Roman" panose="02020603050405020304" pitchFamily="18" charset="0"/>
              </a:rPr>
              <a:t>NIK kontroluje działalność organów administracji rządowej, Narodowego Banku Polskiego, państwowych osób prawnych i innych państwowych jednostek organizacyjnych, a także może kontrolować działalność organów samorządu terytorialnego, samorządowych osób prawnych i innych samorządowych jednostek organizacyjnych oraz również kontrolować działalność innych jednostek organizacyjnych i podmiotów gospodarczych (przedsiębiorców) w zakresie, w jakim wykorzystują one majątek lub środki państwowe lub komunalne oraz wywiązują się z zobowiązań finansowych na rzecz państwa (art. 2 w/w Ustawy). Najwyższa Izba Kontroli ma na celu podejmowanie działań kontrolnych wobec w/w organów celem zapewnienia legalności i gospodarności funkcjonowania organów państwa. </a:t>
            </a:r>
          </a:p>
          <a:p>
            <a:pPr algn="just">
              <a:lnSpc>
                <a:spcPct val="150000"/>
              </a:lnSpc>
            </a:pPr>
            <a:r>
              <a:rPr lang="pl-PL" sz="1800" b="0" i="1" u="none" strike="noStrike" baseline="0">
                <a:solidFill>
                  <a:srgbClr val="000000"/>
                </a:solidFill>
                <a:latin typeface="Times New Roman" panose="02020603050405020304" pitchFamily="18" charset="0"/>
              </a:rPr>
              <a:t>Opracowano </a:t>
            </a:r>
            <a:r>
              <a:rPr lang="pl-PL" sz="1800" b="0" i="1" u="none" strike="noStrike" baseline="0" dirty="0">
                <a:solidFill>
                  <a:srgbClr val="000000"/>
                </a:solidFill>
                <a:latin typeface="Times New Roman" panose="02020603050405020304" pitchFamily="18" charset="0"/>
              </a:rPr>
              <a:t>na podstawie: Krajowe i międzynarodowe organy ochrony prawnej, S. Trojanowski, M. Lewandowski i inni, Olsztyn 2016</a:t>
            </a:r>
            <a:endParaRPr lang="pl-PL" dirty="0"/>
          </a:p>
        </p:txBody>
      </p:sp>
    </p:spTree>
    <p:extLst>
      <p:ext uri="{BB962C8B-B14F-4D97-AF65-F5344CB8AC3E}">
        <p14:creationId xmlns:p14="http://schemas.microsoft.com/office/powerpoint/2010/main" val="3182087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C56D744-5D61-E334-F843-6F6B177EF09F}"/>
              </a:ext>
            </a:extLst>
          </p:cNvPr>
          <p:cNvSpPr>
            <a:spLocks noGrp="1"/>
          </p:cNvSpPr>
          <p:nvPr>
            <p:ph type="ctrTitle"/>
          </p:nvPr>
        </p:nvSpPr>
        <p:spPr/>
        <p:txBody>
          <a:bodyPr/>
          <a:lstStyle/>
          <a:p>
            <a:pPr algn="ctr"/>
            <a:r>
              <a:rPr lang="pl-PL" sz="2800" dirty="0"/>
              <a:t>„Międzynarodowe organy ochrony prawnej oraz Rzecznik Praw Obywatelskich i Najwyższa Izba Kontroli – jako organy ochrony i kontroli krajowej”</a:t>
            </a:r>
          </a:p>
        </p:txBody>
      </p:sp>
    </p:spTree>
    <p:extLst>
      <p:ext uri="{BB962C8B-B14F-4D97-AF65-F5344CB8AC3E}">
        <p14:creationId xmlns:p14="http://schemas.microsoft.com/office/powerpoint/2010/main" val="35092523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E0B75D-6B7E-09A9-FB50-7AB0C3BBDAF3}"/>
              </a:ext>
            </a:extLst>
          </p:cNvPr>
          <p:cNvSpPr>
            <a:spLocks noGrp="1"/>
          </p:cNvSpPr>
          <p:nvPr>
            <p:ph type="title"/>
          </p:nvPr>
        </p:nvSpPr>
        <p:spPr/>
        <p:txBody>
          <a:bodyPr/>
          <a:lstStyle/>
          <a:p>
            <a:r>
              <a:rPr lang="pl-PL" dirty="0"/>
              <a:t>Międzynarodowe organy ochrony prawnej</a:t>
            </a:r>
          </a:p>
        </p:txBody>
      </p:sp>
      <p:sp>
        <p:nvSpPr>
          <p:cNvPr id="3" name="Symbol zastępczy zawartości 2">
            <a:extLst>
              <a:ext uri="{FF2B5EF4-FFF2-40B4-BE49-F238E27FC236}">
                <a16:creationId xmlns:a16="http://schemas.microsoft.com/office/drawing/2014/main" id="{9924C7DE-1EE4-A4CC-321F-C856C03C42B2}"/>
              </a:ext>
            </a:extLst>
          </p:cNvPr>
          <p:cNvSpPr>
            <a:spLocks noGrp="1"/>
          </p:cNvSpPr>
          <p:nvPr>
            <p:ph idx="1"/>
          </p:nvPr>
        </p:nvSpPr>
        <p:spPr/>
        <p:txBody>
          <a:bodyPr>
            <a:normAutofit/>
          </a:bodyPr>
          <a:lstStyle/>
          <a:p>
            <a:pPr algn="just">
              <a:lnSpc>
                <a:spcPct val="150000"/>
              </a:lnSpc>
            </a:pPr>
            <a:r>
              <a:rPr lang="pl-PL" sz="2200" b="0" i="0" u="none" strike="noStrike" baseline="0" dirty="0">
                <a:solidFill>
                  <a:srgbClr val="000000"/>
                </a:solidFill>
                <a:latin typeface="Times New Roman" panose="02020603050405020304" pitchFamily="18" charset="0"/>
              </a:rPr>
              <a:t>Oprócz znacznej liczby krajowych organów ochrony prawnej działających na terytorium Rzeczypospolitej, wobec zobowiązań międzynarodowych powziętych przez Polskę, wyróżnić także trzeba na tym etapie rozważań także i międzynarodowe organy ochrony prawnej, które stoją na straży praw i wolności obywatelskich oraz respektowania praw człowieka.</a:t>
            </a:r>
            <a:endParaRPr lang="pl-PL" sz="2200" dirty="0"/>
          </a:p>
        </p:txBody>
      </p:sp>
    </p:spTree>
    <p:extLst>
      <p:ext uri="{BB962C8B-B14F-4D97-AF65-F5344CB8AC3E}">
        <p14:creationId xmlns:p14="http://schemas.microsoft.com/office/powerpoint/2010/main" val="1226337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E0B75D-6B7E-09A9-FB50-7AB0C3BBDAF3}"/>
              </a:ext>
            </a:extLst>
          </p:cNvPr>
          <p:cNvSpPr>
            <a:spLocks noGrp="1"/>
          </p:cNvSpPr>
          <p:nvPr>
            <p:ph type="title"/>
          </p:nvPr>
        </p:nvSpPr>
        <p:spPr/>
        <p:txBody>
          <a:bodyPr/>
          <a:lstStyle/>
          <a:p>
            <a:r>
              <a:rPr lang="pl-PL" dirty="0"/>
              <a:t>Międzynarodowe organy ochrony prawnej</a:t>
            </a:r>
          </a:p>
        </p:txBody>
      </p:sp>
      <p:sp>
        <p:nvSpPr>
          <p:cNvPr id="3" name="Symbol zastępczy zawartości 2">
            <a:extLst>
              <a:ext uri="{FF2B5EF4-FFF2-40B4-BE49-F238E27FC236}">
                <a16:creationId xmlns:a16="http://schemas.microsoft.com/office/drawing/2014/main" id="{9924C7DE-1EE4-A4CC-321F-C856C03C42B2}"/>
              </a:ext>
            </a:extLst>
          </p:cNvPr>
          <p:cNvSpPr>
            <a:spLocks noGrp="1"/>
          </p:cNvSpPr>
          <p:nvPr>
            <p:ph idx="1"/>
          </p:nvPr>
        </p:nvSpPr>
        <p:spPr/>
        <p:txBody>
          <a:bodyPr anchor="ctr">
            <a:normAutofit/>
          </a:bodyPr>
          <a:lstStyle/>
          <a:p>
            <a:pPr algn="just">
              <a:lnSpc>
                <a:spcPct val="150000"/>
              </a:lnSpc>
            </a:pPr>
            <a:r>
              <a:rPr lang="pl-PL" sz="2200" b="0" i="0" u="none" strike="noStrike" baseline="0" dirty="0">
                <a:solidFill>
                  <a:srgbClr val="000000"/>
                </a:solidFill>
                <a:latin typeface="Times New Roman" panose="02020603050405020304" pitchFamily="18" charset="0"/>
              </a:rPr>
              <a:t>Nadto, istnienie międzynarodowych organów ochrony prawnej pomaga w rozwijaniu współpracy międzynarodowej, respektowaniu umów pomiędzy poszczególnymi państwami, a także wpływa pozytywnie na rozwój praw człowieka oraz prawa międzynarodowego publicznego.</a:t>
            </a:r>
            <a:endParaRPr lang="pl-PL" sz="2200" dirty="0"/>
          </a:p>
        </p:txBody>
      </p:sp>
    </p:spTree>
    <p:extLst>
      <p:ext uri="{BB962C8B-B14F-4D97-AF65-F5344CB8AC3E}">
        <p14:creationId xmlns:p14="http://schemas.microsoft.com/office/powerpoint/2010/main" val="1415781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EE0B75D-6B7E-09A9-FB50-7AB0C3BBDAF3}"/>
              </a:ext>
            </a:extLst>
          </p:cNvPr>
          <p:cNvSpPr>
            <a:spLocks noGrp="1"/>
          </p:cNvSpPr>
          <p:nvPr>
            <p:ph type="title"/>
          </p:nvPr>
        </p:nvSpPr>
        <p:spPr/>
        <p:txBody>
          <a:bodyPr/>
          <a:lstStyle/>
          <a:p>
            <a:r>
              <a:rPr lang="pl-PL" dirty="0"/>
              <a:t>Międzynarodowe organy ochrony prawnej</a:t>
            </a:r>
          </a:p>
        </p:txBody>
      </p:sp>
      <p:sp>
        <p:nvSpPr>
          <p:cNvPr id="3" name="Symbol zastępczy zawartości 2">
            <a:extLst>
              <a:ext uri="{FF2B5EF4-FFF2-40B4-BE49-F238E27FC236}">
                <a16:creationId xmlns:a16="http://schemas.microsoft.com/office/drawing/2014/main" id="{9924C7DE-1EE4-A4CC-321F-C856C03C42B2}"/>
              </a:ext>
            </a:extLst>
          </p:cNvPr>
          <p:cNvSpPr>
            <a:spLocks noGrp="1"/>
          </p:cNvSpPr>
          <p:nvPr>
            <p:ph idx="1"/>
          </p:nvPr>
        </p:nvSpPr>
        <p:spPr/>
        <p:txBody>
          <a:bodyPr anchor="ctr">
            <a:normAutofit/>
          </a:bodyPr>
          <a:lstStyle/>
          <a:p>
            <a:pPr marL="0" indent="0" algn="just">
              <a:buNone/>
            </a:pPr>
            <a:r>
              <a:rPr lang="pl-PL" sz="2200" b="0" i="0" u="none" strike="noStrike" baseline="0" dirty="0">
                <a:solidFill>
                  <a:srgbClr val="000000"/>
                </a:solidFill>
                <a:latin typeface="Times New Roman" panose="02020603050405020304" pitchFamily="18" charset="0"/>
              </a:rPr>
              <a:t>Wskazać można trzy podstawowe organy ochrony prawnej o charakterze międzynarodowym: </a:t>
            </a:r>
          </a:p>
          <a:p>
            <a:pPr algn="just"/>
            <a:r>
              <a:rPr lang="pl-PL" sz="2200" b="0" i="0" u="none" strike="noStrike" baseline="0" dirty="0">
                <a:solidFill>
                  <a:srgbClr val="000000"/>
                </a:solidFill>
                <a:latin typeface="Times New Roman" panose="02020603050405020304" pitchFamily="18" charset="0"/>
              </a:rPr>
              <a:t>Europejski Trybunał Praw Człowieka – Strasburg (ETPC), </a:t>
            </a:r>
          </a:p>
          <a:p>
            <a:pPr algn="just"/>
            <a:r>
              <a:rPr lang="pl-PL" sz="2200" b="0" i="0" u="none" strike="noStrike" baseline="0" dirty="0">
                <a:solidFill>
                  <a:srgbClr val="000000"/>
                </a:solidFill>
                <a:latin typeface="Times New Roman" panose="02020603050405020304" pitchFamily="18" charset="0"/>
              </a:rPr>
              <a:t>Trybunał Sprawiedliwości Unii Europejskiej – Luksemburg (TSUE), </a:t>
            </a:r>
          </a:p>
          <a:p>
            <a:pPr algn="just"/>
            <a:r>
              <a:rPr lang="pl-PL" sz="2200" b="0" i="0" u="none" strike="noStrike" baseline="0" dirty="0">
                <a:solidFill>
                  <a:srgbClr val="000000"/>
                </a:solidFill>
                <a:latin typeface="Times New Roman" panose="02020603050405020304" pitchFamily="18" charset="0"/>
              </a:rPr>
              <a:t>Międzynarodowy Trybunał Karny – Haga (MTK). </a:t>
            </a:r>
          </a:p>
        </p:txBody>
      </p:sp>
    </p:spTree>
    <p:extLst>
      <p:ext uri="{BB962C8B-B14F-4D97-AF65-F5344CB8AC3E}">
        <p14:creationId xmlns:p14="http://schemas.microsoft.com/office/powerpoint/2010/main" val="8003644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42B715-21BF-28B2-A47A-570E0D506B86}"/>
              </a:ext>
            </a:extLst>
          </p:cNvPr>
          <p:cNvSpPr>
            <a:spLocks noGrp="1"/>
          </p:cNvSpPr>
          <p:nvPr>
            <p:ph type="title"/>
          </p:nvPr>
        </p:nvSpPr>
        <p:spPr/>
        <p:txBody>
          <a:bodyPr/>
          <a:lstStyle/>
          <a:p>
            <a:r>
              <a:rPr lang="pl-PL" dirty="0"/>
              <a:t>Europejski Trybunał Praw Człowieka</a:t>
            </a:r>
          </a:p>
        </p:txBody>
      </p:sp>
      <p:sp>
        <p:nvSpPr>
          <p:cNvPr id="3" name="Symbol zastępczy zawartości 2">
            <a:extLst>
              <a:ext uri="{FF2B5EF4-FFF2-40B4-BE49-F238E27FC236}">
                <a16:creationId xmlns:a16="http://schemas.microsoft.com/office/drawing/2014/main" id="{4EECB8B9-5EF5-0AC6-9DEE-24C1E0F4DA72}"/>
              </a:ext>
            </a:extLst>
          </p:cNvPr>
          <p:cNvSpPr>
            <a:spLocks noGrp="1"/>
          </p:cNvSpPr>
          <p:nvPr>
            <p:ph idx="1"/>
          </p:nvPr>
        </p:nvSpPr>
        <p:spPr/>
        <p:txBody>
          <a:bodyPr>
            <a:normAutofit/>
          </a:bodyPr>
          <a:lstStyle/>
          <a:p>
            <a:pPr algn="just">
              <a:lnSpc>
                <a:spcPct val="150000"/>
              </a:lnSpc>
            </a:pPr>
            <a:r>
              <a:rPr lang="pl-PL" sz="2200" b="0" i="0" u="none" strike="noStrike" baseline="0" dirty="0">
                <a:solidFill>
                  <a:srgbClr val="000000"/>
                </a:solidFill>
                <a:latin typeface="Times New Roman" panose="02020603050405020304" pitchFamily="18" charset="0"/>
              </a:rPr>
              <a:t>Podstawowym zadaniem Europejskiego Trybunału Praw Człowieka jako europejskiego organu sądownictwa międzynarodowego, jest orzekanie w sprawach praw człowieka w oparciu o regulacje i zasady znajdujące się w Konwencji o ochronie praw człowieka i podstawowych wolności, rozpatrując skargi obywateli państw członkowskich Rady Europy.</a:t>
            </a:r>
            <a:endParaRPr lang="pl-PL" sz="2200" dirty="0"/>
          </a:p>
        </p:txBody>
      </p:sp>
    </p:spTree>
    <p:extLst>
      <p:ext uri="{BB962C8B-B14F-4D97-AF65-F5344CB8AC3E}">
        <p14:creationId xmlns:p14="http://schemas.microsoft.com/office/powerpoint/2010/main" val="6035592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F35F19-16C8-6C97-A5F7-E11A56B3C7A9}"/>
              </a:ext>
            </a:extLst>
          </p:cNvPr>
          <p:cNvSpPr>
            <a:spLocks noGrp="1"/>
          </p:cNvSpPr>
          <p:nvPr>
            <p:ph type="title"/>
          </p:nvPr>
        </p:nvSpPr>
        <p:spPr/>
        <p:txBody>
          <a:bodyPr/>
          <a:lstStyle/>
          <a:p>
            <a:r>
              <a:rPr lang="pl-PL" dirty="0"/>
              <a:t>Obowiązki władzy państwowej </a:t>
            </a:r>
          </a:p>
        </p:txBody>
      </p:sp>
      <p:sp>
        <p:nvSpPr>
          <p:cNvPr id="3" name="Symbol zastępczy zawartości 2">
            <a:extLst>
              <a:ext uri="{FF2B5EF4-FFF2-40B4-BE49-F238E27FC236}">
                <a16:creationId xmlns:a16="http://schemas.microsoft.com/office/drawing/2014/main" id="{FE780552-FD18-6C13-8B68-FBC5F3E6E96E}"/>
              </a:ext>
            </a:extLst>
          </p:cNvPr>
          <p:cNvSpPr>
            <a:spLocks noGrp="1"/>
          </p:cNvSpPr>
          <p:nvPr>
            <p:ph idx="1"/>
          </p:nvPr>
        </p:nvSpPr>
        <p:spPr/>
        <p:txBody>
          <a:bodyPr>
            <a:normAutofit/>
          </a:bodyPr>
          <a:lstStyle/>
          <a:p>
            <a:pPr algn="just">
              <a:lnSpc>
                <a:spcPct val="150000"/>
              </a:lnSpc>
            </a:pPr>
            <a:endParaRPr lang="pl-PL" sz="2200" b="0" i="0" u="none" strike="noStrike" baseline="0" dirty="0">
              <a:solidFill>
                <a:srgbClr val="000000"/>
              </a:solidFill>
              <a:latin typeface="Times New Roman" panose="02020603050405020304" pitchFamily="18" charset="0"/>
            </a:endParaRPr>
          </a:p>
          <a:p>
            <a:pPr algn="just">
              <a:lnSpc>
                <a:spcPct val="150000"/>
              </a:lnSpc>
            </a:pPr>
            <a:r>
              <a:rPr lang="pl-PL" sz="2200" b="0" i="0" u="none" strike="noStrike" baseline="0" dirty="0">
                <a:solidFill>
                  <a:srgbClr val="000000"/>
                </a:solidFill>
                <a:latin typeface="Times New Roman" panose="02020603050405020304" pitchFamily="18" charset="0"/>
              </a:rPr>
              <a:t> Podstawowym zadaniem państwa prawa jest zapewnienie porządku prawnego na terytorium państwa oraz respektowanie i zachowywanie praw i wolności obywatelskich w stosunku do jednostek przebywających na jego obszarze.</a:t>
            </a:r>
            <a:endParaRPr lang="pl-PL" sz="2200" dirty="0"/>
          </a:p>
        </p:txBody>
      </p:sp>
    </p:spTree>
    <p:extLst>
      <p:ext uri="{BB962C8B-B14F-4D97-AF65-F5344CB8AC3E}">
        <p14:creationId xmlns:p14="http://schemas.microsoft.com/office/powerpoint/2010/main" val="17189846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22E97B8-6858-9807-3055-92727A289115}"/>
              </a:ext>
            </a:extLst>
          </p:cNvPr>
          <p:cNvSpPr>
            <a:spLocks noGrp="1"/>
          </p:cNvSpPr>
          <p:nvPr>
            <p:ph type="title"/>
          </p:nvPr>
        </p:nvSpPr>
        <p:spPr/>
        <p:txBody>
          <a:bodyPr/>
          <a:lstStyle/>
          <a:p>
            <a:r>
              <a:rPr lang="pl-PL" dirty="0"/>
              <a:t>Trybunał Sprawiedliwości Unii Europejskiej</a:t>
            </a:r>
          </a:p>
        </p:txBody>
      </p:sp>
      <p:sp>
        <p:nvSpPr>
          <p:cNvPr id="3" name="Symbol zastępczy zawartości 2">
            <a:extLst>
              <a:ext uri="{FF2B5EF4-FFF2-40B4-BE49-F238E27FC236}">
                <a16:creationId xmlns:a16="http://schemas.microsoft.com/office/drawing/2014/main" id="{8D967905-F58B-1D4A-DA93-EA4761AAA74F}"/>
              </a:ext>
            </a:extLst>
          </p:cNvPr>
          <p:cNvSpPr>
            <a:spLocks noGrp="1"/>
          </p:cNvSpPr>
          <p:nvPr>
            <p:ph idx="1"/>
          </p:nvPr>
        </p:nvSpPr>
        <p:spPr/>
        <p:txBody>
          <a:bodyPr>
            <a:noAutofit/>
          </a:bodyPr>
          <a:lstStyle/>
          <a:p>
            <a:pPr algn="just">
              <a:lnSpc>
                <a:spcPct val="150000"/>
              </a:lnSpc>
            </a:pPr>
            <a:r>
              <a:rPr lang="pl-PL" b="0" i="0" u="none" strike="noStrike" baseline="0" dirty="0">
                <a:solidFill>
                  <a:srgbClr val="000000"/>
                </a:solidFill>
                <a:latin typeface="Times New Roman" panose="02020603050405020304" pitchFamily="18" charset="0"/>
              </a:rPr>
              <a:t>Jeśli zaś idzie o Trybunał Sprawiedliwości Unii Europejskiej – jest to instytucja sądownicza Unii Europejskiej. Państwa Unii Europejskiej winny dostosowywać się do treści orzeczeń wydanych przez w/w Trybunał. </a:t>
            </a:r>
          </a:p>
          <a:p>
            <a:pPr algn="just">
              <a:lnSpc>
                <a:spcPct val="150000"/>
              </a:lnSpc>
            </a:pPr>
            <a:r>
              <a:rPr lang="pl-PL" b="0" i="0" u="none" strike="noStrike" baseline="0" dirty="0">
                <a:solidFill>
                  <a:srgbClr val="000000"/>
                </a:solidFill>
                <a:latin typeface="Times New Roman" panose="02020603050405020304" pitchFamily="18" charset="0"/>
              </a:rPr>
              <a:t>Organ ten kontroluje np. legalność aktów prawnych Unii Europejskiej, a także dokonuje wykładni prawa unijnego (np. problemy prawne powstałe w wyniku pytań zadawanych przez sądy krajowe państw członkowskich). Nadto, Trybunał ów rozpatruje skargi państw członkowskich na inne państwa w zakresie naruszenia zobowiązań traktatowych, a także opiniuje umowy międzynarodowe zawierane przez UE.</a:t>
            </a:r>
            <a:endParaRPr lang="pl-PL" dirty="0"/>
          </a:p>
        </p:txBody>
      </p:sp>
    </p:spTree>
    <p:extLst>
      <p:ext uri="{BB962C8B-B14F-4D97-AF65-F5344CB8AC3E}">
        <p14:creationId xmlns:p14="http://schemas.microsoft.com/office/powerpoint/2010/main" val="76635456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21065FC-F1C0-84E5-D90D-B240F027344C}"/>
              </a:ext>
            </a:extLst>
          </p:cNvPr>
          <p:cNvSpPr>
            <a:spLocks noGrp="1"/>
          </p:cNvSpPr>
          <p:nvPr>
            <p:ph type="title"/>
          </p:nvPr>
        </p:nvSpPr>
        <p:spPr/>
        <p:txBody>
          <a:bodyPr/>
          <a:lstStyle/>
          <a:p>
            <a:r>
              <a:rPr lang="pl-PL" dirty="0"/>
              <a:t>Międzynarodowy Trybunał Karny</a:t>
            </a:r>
          </a:p>
        </p:txBody>
      </p:sp>
      <p:sp>
        <p:nvSpPr>
          <p:cNvPr id="3" name="Symbol zastępczy zawartości 2">
            <a:extLst>
              <a:ext uri="{FF2B5EF4-FFF2-40B4-BE49-F238E27FC236}">
                <a16:creationId xmlns:a16="http://schemas.microsoft.com/office/drawing/2014/main" id="{A9005E2C-4454-C307-9D39-F123D0524015}"/>
              </a:ext>
            </a:extLst>
          </p:cNvPr>
          <p:cNvSpPr>
            <a:spLocks noGrp="1"/>
          </p:cNvSpPr>
          <p:nvPr>
            <p:ph idx="1"/>
          </p:nvPr>
        </p:nvSpPr>
        <p:spPr/>
        <p:txBody>
          <a:bodyPr>
            <a:normAutofit/>
          </a:bodyPr>
          <a:lstStyle/>
          <a:p>
            <a:pPr algn="just">
              <a:lnSpc>
                <a:spcPct val="150000"/>
              </a:lnSpc>
            </a:pPr>
            <a:r>
              <a:rPr lang="pl-PL" sz="2000" b="0" i="0" u="none" strike="noStrike" baseline="0" dirty="0">
                <a:solidFill>
                  <a:srgbClr val="000000"/>
                </a:solidFill>
                <a:latin typeface="Times New Roman" panose="02020603050405020304" pitchFamily="18" charset="0"/>
              </a:rPr>
              <a:t>Z kolei jeśli idzie o kwestie związane z Międzynarodowym Trybunałem Karnym w Hadze, warto wskazać, iż zadaniem owego Trybunału jest sądzenie osób, które zostały oskarżone o najcięższe zbrodnie, np. zbrodnie przeciw ludzkości, ludobójstwa, czy też zbrodnie wojenne. MTK może pociągać do odpowiedzialności indywidualnie poszczególne osoby odpowiedzialne za najcięższe zbrodnie przeciwko społeczności międzynarodowej, a nie jako takie państwa.</a:t>
            </a:r>
            <a:endParaRPr lang="pl-PL" sz="2000" dirty="0"/>
          </a:p>
        </p:txBody>
      </p:sp>
    </p:spTree>
    <p:extLst>
      <p:ext uri="{BB962C8B-B14F-4D97-AF65-F5344CB8AC3E}">
        <p14:creationId xmlns:p14="http://schemas.microsoft.com/office/powerpoint/2010/main" val="1077731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5F35F19-16C8-6C97-A5F7-E11A56B3C7A9}"/>
              </a:ext>
            </a:extLst>
          </p:cNvPr>
          <p:cNvSpPr>
            <a:spLocks noGrp="1"/>
          </p:cNvSpPr>
          <p:nvPr>
            <p:ph type="title"/>
          </p:nvPr>
        </p:nvSpPr>
        <p:spPr/>
        <p:txBody>
          <a:bodyPr/>
          <a:lstStyle/>
          <a:p>
            <a:r>
              <a:rPr lang="pl-PL" dirty="0"/>
              <a:t>Obowiązki władzy państwowej </a:t>
            </a:r>
          </a:p>
        </p:txBody>
      </p:sp>
      <p:sp>
        <p:nvSpPr>
          <p:cNvPr id="3" name="Symbol zastępczy zawartości 2">
            <a:extLst>
              <a:ext uri="{FF2B5EF4-FFF2-40B4-BE49-F238E27FC236}">
                <a16:creationId xmlns:a16="http://schemas.microsoft.com/office/drawing/2014/main" id="{FE780552-FD18-6C13-8B68-FBC5F3E6E96E}"/>
              </a:ext>
            </a:extLst>
          </p:cNvPr>
          <p:cNvSpPr>
            <a:spLocks noGrp="1"/>
          </p:cNvSpPr>
          <p:nvPr>
            <p:ph idx="1"/>
          </p:nvPr>
        </p:nvSpPr>
        <p:spPr/>
        <p:txBody>
          <a:bodyPr>
            <a:normAutofit/>
          </a:bodyPr>
          <a:lstStyle/>
          <a:p>
            <a:pPr algn="l"/>
            <a:endParaRPr lang="pl-PL" sz="2200" b="0" i="0" u="none" strike="noStrike" baseline="0" dirty="0">
              <a:solidFill>
                <a:srgbClr val="000000"/>
              </a:solidFill>
              <a:latin typeface="Times New Roman" panose="02020603050405020304" pitchFamily="18" charset="0"/>
            </a:endParaRPr>
          </a:p>
          <a:p>
            <a:pPr algn="just"/>
            <a:r>
              <a:rPr lang="pl-PL" sz="2200" b="0" i="0" u="none" strike="noStrike" baseline="0" dirty="0">
                <a:solidFill>
                  <a:srgbClr val="000000"/>
                </a:solidFill>
                <a:latin typeface="Times New Roman" panose="02020603050405020304" pitchFamily="18" charset="0"/>
              </a:rPr>
              <a:t> Przejawiać się to winno w szeregu działań poszczególnych organów państwa, a w szczególności władzy ustawodawczej, sądowniczej i wykonawczej, dążących do zapewnienia jasności oraz przejrzystości obowiązujących norm prawnych statuujących prawa i obowiązki jednostek wobec państwa, a także zasad określających możliwości oddziaływania państwa na poszczególne podmioty, przy uwzględnieniu zasady działania organów państwa w granicach i na podstawie prawa, mając na uwadze prawa i wolności człowieka gwarantowane prawem.</a:t>
            </a:r>
            <a:endParaRPr lang="pl-PL" sz="2200" dirty="0"/>
          </a:p>
        </p:txBody>
      </p:sp>
    </p:spTree>
    <p:extLst>
      <p:ext uri="{BB962C8B-B14F-4D97-AF65-F5344CB8AC3E}">
        <p14:creationId xmlns:p14="http://schemas.microsoft.com/office/powerpoint/2010/main" val="24449567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1261F1-058D-970F-A417-FAE3AF11C784}"/>
              </a:ext>
            </a:extLst>
          </p:cNvPr>
          <p:cNvSpPr>
            <a:spLocks noGrp="1"/>
          </p:cNvSpPr>
          <p:nvPr>
            <p:ph type="title"/>
          </p:nvPr>
        </p:nvSpPr>
        <p:spPr/>
        <p:txBody>
          <a:bodyPr/>
          <a:lstStyle/>
          <a:p>
            <a:r>
              <a:rPr lang="pl-PL" dirty="0"/>
              <a:t>Obowiązki władzy państwowej</a:t>
            </a:r>
          </a:p>
        </p:txBody>
      </p:sp>
      <p:sp>
        <p:nvSpPr>
          <p:cNvPr id="3" name="Symbol zastępczy zawartości 2">
            <a:extLst>
              <a:ext uri="{FF2B5EF4-FFF2-40B4-BE49-F238E27FC236}">
                <a16:creationId xmlns:a16="http://schemas.microsoft.com/office/drawing/2014/main" id="{730B7CD8-5C59-76F2-D0CB-A71A776BCF98}"/>
              </a:ext>
            </a:extLst>
          </p:cNvPr>
          <p:cNvSpPr>
            <a:spLocks noGrp="1"/>
          </p:cNvSpPr>
          <p:nvPr>
            <p:ph idx="1"/>
          </p:nvPr>
        </p:nvSpPr>
        <p:spPr>
          <a:xfrm>
            <a:off x="677334" y="1390261"/>
            <a:ext cx="8596668" cy="4651101"/>
          </a:xfrm>
        </p:spPr>
        <p:txBody>
          <a:bodyPr>
            <a:noAutofit/>
          </a:bodyPr>
          <a:lstStyle/>
          <a:p>
            <a:pPr algn="just"/>
            <a:endParaRPr lang="pl-PL" sz="2200" b="0" i="0" u="none" strike="noStrike" baseline="0" dirty="0">
              <a:solidFill>
                <a:srgbClr val="000000"/>
              </a:solidFill>
              <a:latin typeface="Times New Roman" panose="02020603050405020304" pitchFamily="18" charset="0"/>
            </a:endParaRPr>
          </a:p>
          <a:p>
            <a:pPr algn="just"/>
            <a:r>
              <a:rPr lang="pl-PL" sz="2200" b="0" i="0" u="none" strike="noStrike" baseline="0" dirty="0">
                <a:solidFill>
                  <a:srgbClr val="000000"/>
                </a:solidFill>
                <a:latin typeface="Times New Roman" panose="02020603050405020304" pitchFamily="18" charset="0"/>
              </a:rPr>
              <a:t> Jak wskazuje się w piśmiennictwie: „Ochrona prawna to stała i zorganizowana działalność podejmowana w celu ochrony porządku prawnego oraz praw podmiotowych. Prawo przedmiotowe, czyli zespół norm regulujących wzorce zachowań dotyczących wszystkich potencjalnych adresatów norm, stanowi ochronę zbiorowego interesu ogółu społeczeństwa. Prawo podmiotowe rozumiane jako uprawnienie lub uprawnienia przysługujące określonemu podmiotowi z określonego stosunku prawnego, regulowanego przez normy prawne w znaczeniu przedmiotowym, stanowi podstawę ochrony interesu indywidualnego.” (zob. </a:t>
            </a:r>
            <a:r>
              <a:rPr lang="pl-PL" sz="2200" b="0" i="1" u="none" strike="noStrike" baseline="0" dirty="0">
                <a:solidFill>
                  <a:srgbClr val="000000"/>
                </a:solidFill>
                <a:latin typeface="Times New Roman" panose="02020603050405020304" pitchFamily="18" charset="0"/>
              </a:rPr>
              <a:t>Krajowe i międzynarodowe organy ochrony prawnej</a:t>
            </a:r>
            <a:r>
              <a:rPr lang="pl-PL" sz="2200" b="0" i="0" u="none" strike="noStrike" baseline="0" dirty="0">
                <a:solidFill>
                  <a:srgbClr val="000000"/>
                </a:solidFill>
                <a:latin typeface="Times New Roman" panose="02020603050405020304" pitchFamily="18" charset="0"/>
              </a:rPr>
              <a:t>, S. Trojanowski, M. Lewandowski i inni, Olsztyn 2016, str. 3).</a:t>
            </a:r>
            <a:endParaRPr lang="pl-PL" sz="2200" dirty="0"/>
          </a:p>
        </p:txBody>
      </p:sp>
    </p:spTree>
    <p:extLst>
      <p:ext uri="{BB962C8B-B14F-4D97-AF65-F5344CB8AC3E}">
        <p14:creationId xmlns:p14="http://schemas.microsoft.com/office/powerpoint/2010/main" val="1884636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24E770F-AA10-2B8D-99DE-B91845B01265}"/>
              </a:ext>
            </a:extLst>
          </p:cNvPr>
          <p:cNvSpPr>
            <a:spLocks noGrp="1"/>
          </p:cNvSpPr>
          <p:nvPr>
            <p:ph type="title"/>
          </p:nvPr>
        </p:nvSpPr>
        <p:spPr/>
        <p:txBody>
          <a:bodyPr/>
          <a:lstStyle/>
          <a:p>
            <a:r>
              <a:rPr lang="pl-PL" dirty="0"/>
              <a:t>Cele i funkcje ochrony prawnej</a:t>
            </a:r>
          </a:p>
        </p:txBody>
      </p:sp>
      <p:sp>
        <p:nvSpPr>
          <p:cNvPr id="3" name="Symbol zastępczy zawartości 2">
            <a:extLst>
              <a:ext uri="{FF2B5EF4-FFF2-40B4-BE49-F238E27FC236}">
                <a16:creationId xmlns:a16="http://schemas.microsoft.com/office/drawing/2014/main" id="{C20FECF9-56C8-7F08-7968-5738D0901A79}"/>
              </a:ext>
            </a:extLst>
          </p:cNvPr>
          <p:cNvSpPr>
            <a:spLocks noGrp="1"/>
          </p:cNvSpPr>
          <p:nvPr>
            <p:ph idx="1"/>
          </p:nvPr>
        </p:nvSpPr>
        <p:spPr/>
        <p:txBody>
          <a:bodyPr>
            <a:normAutofit/>
          </a:bodyPr>
          <a:lstStyle/>
          <a:p>
            <a:pPr algn="just">
              <a:lnSpc>
                <a:spcPct val="150000"/>
              </a:lnSpc>
            </a:pPr>
            <a:endParaRPr lang="pl-PL" sz="2200" b="0" i="0" u="none" strike="noStrike" baseline="0" dirty="0">
              <a:solidFill>
                <a:srgbClr val="000000"/>
              </a:solidFill>
              <a:latin typeface="Times New Roman" panose="02020603050405020304" pitchFamily="18" charset="0"/>
            </a:endParaRPr>
          </a:p>
          <a:p>
            <a:pPr algn="just">
              <a:lnSpc>
                <a:spcPct val="150000"/>
              </a:lnSpc>
            </a:pPr>
            <a:r>
              <a:rPr lang="pl-PL" sz="2200" b="0" i="0" u="none" strike="noStrike" baseline="0" dirty="0">
                <a:solidFill>
                  <a:srgbClr val="000000"/>
                </a:solidFill>
                <a:latin typeface="Times New Roman" panose="02020603050405020304" pitchFamily="18" charset="0"/>
              </a:rPr>
              <a:t> Cele i funkcje ochrony prawnej dzielą się na: represję (ma na celu doprowadzenie do zaistnienia stanu sprzed naruszenia prawa – następcza wobec naruszenia prawa) i prewencję (ma na celu zapobieganie naruszeniu prawa – o charakterze uprzednim).</a:t>
            </a:r>
            <a:endParaRPr lang="pl-PL" sz="2200" dirty="0"/>
          </a:p>
        </p:txBody>
      </p:sp>
    </p:spTree>
    <p:extLst>
      <p:ext uri="{BB962C8B-B14F-4D97-AF65-F5344CB8AC3E}">
        <p14:creationId xmlns:p14="http://schemas.microsoft.com/office/powerpoint/2010/main" val="1326094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3058394-96CF-AE29-D8B3-BB242B134517}"/>
              </a:ext>
            </a:extLst>
          </p:cNvPr>
          <p:cNvSpPr>
            <a:spLocks noGrp="1"/>
          </p:cNvSpPr>
          <p:nvPr>
            <p:ph type="title"/>
          </p:nvPr>
        </p:nvSpPr>
        <p:spPr/>
        <p:txBody>
          <a:bodyPr/>
          <a:lstStyle/>
          <a:p>
            <a:r>
              <a:rPr lang="pl-PL" dirty="0"/>
              <a:t>Podział organów ochrony prawnej	</a:t>
            </a:r>
          </a:p>
        </p:txBody>
      </p:sp>
      <p:sp>
        <p:nvSpPr>
          <p:cNvPr id="3" name="Symbol zastępczy zawartości 2">
            <a:extLst>
              <a:ext uri="{FF2B5EF4-FFF2-40B4-BE49-F238E27FC236}">
                <a16:creationId xmlns:a16="http://schemas.microsoft.com/office/drawing/2014/main" id="{1A072073-78A8-138D-CFA0-8341893EED7B}"/>
              </a:ext>
            </a:extLst>
          </p:cNvPr>
          <p:cNvSpPr>
            <a:spLocks noGrp="1"/>
          </p:cNvSpPr>
          <p:nvPr>
            <p:ph idx="1"/>
          </p:nvPr>
        </p:nvSpPr>
        <p:spPr/>
        <p:txBody>
          <a:bodyPr>
            <a:normAutofit/>
          </a:bodyPr>
          <a:lstStyle/>
          <a:p>
            <a:pPr algn="just">
              <a:lnSpc>
                <a:spcPct val="150000"/>
              </a:lnSpc>
            </a:pPr>
            <a:endParaRPr lang="pl-PL" sz="2200" b="0" i="0" u="none" strike="noStrike" baseline="0" dirty="0">
              <a:solidFill>
                <a:srgbClr val="000000"/>
              </a:solidFill>
              <a:latin typeface="Times New Roman" panose="02020603050405020304" pitchFamily="18" charset="0"/>
            </a:endParaRPr>
          </a:p>
          <a:p>
            <a:pPr algn="just">
              <a:lnSpc>
                <a:spcPct val="150000"/>
              </a:lnSpc>
            </a:pPr>
            <a:r>
              <a:rPr lang="pl-PL" sz="2200" b="0" i="0" u="none" strike="noStrike" baseline="0" dirty="0">
                <a:solidFill>
                  <a:srgbClr val="000000"/>
                </a:solidFill>
                <a:latin typeface="Times New Roman" panose="02020603050405020304" pitchFamily="18" charset="0"/>
              </a:rPr>
              <a:t> Podstawowy podział organów ochrony prawnej wg: </a:t>
            </a:r>
            <a:r>
              <a:rPr lang="pl-PL" sz="2200" b="0" i="1" u="none" strike="noStrike" baseline="0" dirty="0">
                <a:solidFill>
                  <a:srgbClr val="000000"/>
                </a:solidFill>
                <a:latin typeface="Times New Roman" panose="02020603050405020304" pitchFamily="18" charset="0"/>
              </a:rPr>
              <a:t>Krajowe i międzynarodowe organy ochrony prawnej</a:t>
            </a:r>
            <a:r>
              <a:rPr lang="pl-PL" sz="2200" b="0" i="0" u="none" strike="noStrike" baseline="0" dirty="0">
                <a:solidFill>
                  <a:srgbClr val="000000"/>
                </a:solidFill>
                <a:latin typeface="Times New Roman" panose="02020603050405020304" pitchFamily="18" charset="0"/>
              </a:rPr>
              <a:t>, S. Trojanowski, M. Lewandowski i inni, Olsztyn 2016, str. 3 i n. to podział na: organy jurysdykcyjne, organy kontroli przestrzegania prawa, organy pomocy prawnej i organy pojednawcze.</a:t>
            </a:r>
            <a:endParaRPr lang="pl-PL" sz="2200" dirty="0"/>
          </a:p>
        </p:txBody>
      </p:sp>
    </p:spTree>
    <p:extLst>
      <p:ext uri="{BB962C8B-B14F-4D97-AF65-F5344CB8AC3E}">
        <p14:creationId xmlns:p14="http://schemas.microsoft.com/office/powerpoint/2010/main" val="20049542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D1FBA55-D692-7A5B-8584-AB70325D9465}"/>
              </a:ext>
            </a:extLst>
          </p:cNvPr>
          <p:cNvSpPr>
            <a:spLocks noGrp="1"/>
          </p:cNvSpPr>
          <p:nvPr>
            <p:ph type="title"/>
          </p:nvPr>
        </p:nvSpPr>
        <p:spPr/>
        <p:txBody>
          <a:bodyPr/>
          <a:lstStyle/>
          <a:p>
            <a:r>
              <a:rPr lang="pl-PL" dirty="0"/>
              <a:t>Organy jurysdykcyjne	</a:t>
            </a:r>
          </a:p>
        </p:txBody>
      </p:sp>
      <p:sp>
        <p:nvSpPr>
          <p:cNvPr id="3" name="Symbol zastępczy zawartości 2">
            <a:extLst>
              <a:ext uri="{FF2B5EF4-FFF2-40B4-BE49-F238E27FC236}">
                <a16:creationId xmlns:a16="http://schemas.microsoft.com/office/drawing/2014/main" id="{4A6A6D8C-6A8D-9418-636B-8058CEADCD73}"/>
              </a:ext>
            </a:extLst>
          </p:cNvPr>
          <p:cNvSpPr>
            <a:spLocks noGrp="1"/>
          </p:cNvSpPr>
          <p:nvPr>
            <p:ph idx="1"/>
          </p:nvPr>
        </p:nvSpPr>
        <p:spPr/>
        <p:txBody>
          <a:bodyPr>
            <a:normAutofit/>
          </a:bodyPr>
          <a:lstStyle/>
          <a:p>
            <a:pPr algn="l"/>
            <a:endParaRPr lang="pl-PL" sz="2200" b="0" i="0" u="none" strike="noStrike" baseline="0" dirty="0">
              <a:solidFill>
                <a:srgbClr val="000000"/>
              </a:solidFill>
              <a:latin typeface="Times New Roman" panose="02020603050405020304" pitchFamily="18" charset="0"/>
            </a:endParaRPr>
          </a:p>
          <a:p>
            <a:r>
              <a:rPr lang="pl-PL" sz="2200" b="0" i="0" u="none" strike="noStrike" baseline="0" dirty="0">
                <a:solidFill>
                  <a:srgbClr val="000000"/>
                </a:solidFill>
                <a:latin typeface="Times New Roman" panose="02020603050405020304" pitchFamily="18" charset="0"/>
              </a:rPr>
              <a:t>Organy jurysdykcyjne, mające na celu rozstrzyganie sporów środkami wskazanymi przez przepisy i regulacje prawne to: </a:t>
            </a:r>
          </a:p>
          <a:p>
            <a:r>
              <a:rPr lang="pl-PL" sz="2200" b="0" i="0" u="none" strike="noStrike" baseline="0" dirty="0">
                <a:solidFill>
                  <a:srgbClr val="000000"/>
                </a:solidFill>
                <a:latin typeface="Times New Roman" panose="02020603050405020304" pitchFamily="18" charset="0"/>
              </a:rPr>
              <a:t>organy sądowe, </a:t>
            </a:r>
          </a:p>
          <a:p>
            <a:r>
              <a:rPr lang="pl-PL" sz="2200" b="0" i="0" u="none" strike="noStrike" baseline="0" dirty="0">
                <a:solidFill>
                  <a:srgbClr val="000000"/>
                </a:solidFill>
                <a:latin typeface="Times New Roman" panose="02020603050405020304" pitchFamily="18" charset="0"/>
              </a:rPr>
              <a:t>quasi-sądowe, </a:t>
            </a:r>
          </a:p>
          <a:p>
            <a:r>
              <a:rPr lang="pl-PL" sz="2200" b="0" i="0" u="none" strike="noStrike" baseline="0" dirty="0">
                <a:solidFill>
                  <a:srgbClr val="000000"/>
                </a:solidFill>
                <a:latin typeface="Times New Roman" panose="02020603050405020304" pitchFamily="18" charset="0"/>
              </a:rPr>
              <a:t>pozasądowe (np. inspekcje).</a:t>
            </a:r>
            <a:endParaRPr lang="pl-PL" sz="2200" dirty="0"/>
          </a:p>
        </p:txBody>
      </p:sp>
    </p:spTree>
    <p:extLst>
      <p:ext uri="{BB962C8B-B14F-4D97-AF65-F5344CB8AC3E}">
        <p14:creationId xmlns:p14="http://schemas.microsoft.com/office/powerpoint/2010/main" val="6923993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1D15D11-410F-F297-4EF1-8ACA663A224E}"/>
              </a:ext>
            </a:extLst>
          </p:cNvPr>
          <p:cNvSpPr>
            <a:spLocks noGrp="1"/>
          </p:cNvSpPr>
          <p:nvPr>
            <p:ph type="title"/>
          </p:nvPr>
        </p:nvSpPr>
        <p:spPr/>
        <p:txBody>
          <a:bodyPr/>
          <a:lstStyle/>
          <a:p>
            <a:r>
              <a:rPr lang="pl-PL" dirty="0"/>
              <a:t>Organy kontroli przestrzegania prawa</a:t>
            </a:r>
          </a:p>
        </p:txBody>
      </p:sp>
      <p:sp>
        <p:nvSpPr>
          <p:cNvPr id="3" name="Symbol zastępczy zawartości 2">
            <a:extLst>
              <a:ext uri="{FF2B5EF4-FFF2-40B4-BE49-F238E27FC236}">
                <a16:creationId xmlns:a16="http://schemas.microsoft.com/office/drawing/2014/main" id="{79C4303B-3631-888E-4EFC-A00F64F05D45}"/>
              </a:ext>
            </a:extLst>
          </p:cNvPr>
          <p:cNvSpPr>
            <a:spLocks noGrp="1"/>
          </p:cNvSpPr>
          <p:nvPr>
            <p:ph idx="1"/>
          </p:nvPr>
        </p:nvSpPr>
        <p:spPr/>
        <p:txBody>
          <a:bodyPr>
            <a:normAutofit/>
          </a:bodyPr>
          <a:lstStyle/>
          <a:p>
            <a:pPr marL="0" indent="0" algn="just">
              <a:lnSpc>
                <a:spcPct val="150000"/>
              </a:lnSpc>
              <a:buNone/>
            </a:pPr>
            <a:r>
              <a:rPr lang="pl-PL" sz="2200" b="0" i="0" u="none" strike="noStrike" baseline="0" dirty="0">
                <a:solidFill>
                  <a:srgbClr val="000000"/>
                </a:solidFill>
                <a:latin typeface="Times New Roman" panose="02020603050405020304" pitchFamily="18" charset="0"/>
              </a:rPr>
              <a:t> Organy kontroli przestrzegania prawa to zasadniczo, np.: </a:t>
            </a:r>
          </a:p>
          <a:p>
            <a:pPr algn="just">
              <a:lnSpc>
                <a:spcPct val="150000"/>
              </a:lnSpc>
            </a:pPr>
            <a:r>
              <a:rPr lang="pl-PL" sz="2200" b="0" i="0" u="none" strike="noStrike" baseline="0" dirty="0">
                <a:solidFill>
                  <a:srgbClr val="000000"/>
                </a:solidFill>
                <a:latin typeface="Times New Roman" panose="02020603050405020304" pitchFamily="18" charset="0"/>
              </a:rPr>
              <a:t>Policja, </a:t>
            </a:r>
          </a:p>
          <a:p>
            <a:pPr algn="just">
              <a:lnSpc>
                <a:spcPct val="150000"/>
              </a:lnSpc>
            </a:pPr>
            <a:r>
              <a:rPr lang="pl-PL" sz="2200" b="0" i="0" u="none" strike="noStrike" baseline="0" dirty="0">
                <a:solidFill>
                  <a:srgbClr val="000000"/>
                </a:solidFill>
                <a:latin typeface="Times New Roman" panose="02020603050405020304" pitchFamily="18" charset="0"/>
              </a:rPr>
              <a:t>Prokuratura, </a:t>
            </a:r>
          </a:p>
          <a:p>
            <a:pPr algn="just">
              <a:lnSpc>
                <a:spcPct val="150000"/>
              </a:lnSpc>
            </a:pPr>
            <a:r>
              <a:rPr lang="pl-PL" sz="2200" b="0" i="0" u="none" strike="noStrike" baseline="0" dirty="0">
                <a:solidFill>
                  <a:srgbClr val="000000"/>
                </a:solidFill>
                <a:latin typeface="Times New Roman" panose="02020603050405020304" pitchFamily="18" charset="0"/>
              </a:rPr>
              <a:t>Najwyższa Izba Kontroli, </a:t>
            </a:r>
          </a:p>
          <a:p>
            <a:pPr algn="just">
              <a:lnSpc>
                <a:spcPct val="150000"/>
              </a:lnSpc>
            </a:pPr>
            <a:r>
              <a:rPr lang="pl-PL" sz="2200" b="0" i="0" u="none" strike="noStrike" baseline="0" dirty="0">
                <a:solidFill>
                  <a:srgbClr val="000000"/>
                </a:solidFill>
                <a:latin typeface="Times New Roman" panose="02020603050405020304" pitchFamily="18" charset="0"/>
              </a:rPr>
              <a:t>wszelkie służby np. CBA, ABW, etc.</a:t>
            </a:r>
            <a:endParaRPr lang="pl-PL" sz="2200" dirty="0"/>
          </a:p>
        </p:txBody>
      </p:sp>
    </p:spTree>
    <p:extLst>
      <p:ext uri="{BB962C8B-B14F-4D97-AF65-F5344CB8AC3E}">
        <p14:creationId xmlns:p14="http://schemas.microsoft.com/office/powerpoint/2010/main" val="27556831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62E1E3-9C75-217E-1431-79F339C60247}"/>
              </a:ext>
            </a:extLst>
          </p:cNvPr>
          <p:cNvSpPr>
            <a:spLocks noGrp="1"/>
          </p:cNvSpPr>
          <p:nvPr>
            <p:ph type="title"/>
          </p:nvPr>
        </p:nvSpPr>
        <p:spPr/>
        <p:txBody>
          <a:bodyPr/>
          <a:lstStyle/>
          <a:p>
            <a:r>
              <a:rPr lang="pl-PL" dirty="0"/>
              <a:t>Organy pomocy prawnej </a:t>
            </a:r>
          </a:p>
        </p:txBody>
      </p:sp>
      <p:sp>
        <p:nvSpPr>
          <p:cNvPr id="3" name="Symbol zastępczy zawartości 2">
            <a:extLst>
              <a:ext uri="{FF2B5EF4-FFF2-40B4-BE49-F238E27FC236}">
                <a16:creationId xmlns:a16="http://schemas.microsoft.com/office/drawing/2014/main" id="{9E29ECA3-455A-5171-C6D8-C3D4FBE2DF7F}"/>
              </a:ext>
            </a:extLst>
          </p:cNvPr>
          <p:cNvSpPr>
            <a:spLocks noGrp="1"/>
          </p:cNvSpPr>
          <p:nvPr>
            <p:ph idx="1"/>
          </p:nvPr>
        </p:nvSpPr>
        <p:spPr/>
        <p:txBody>
          <a:bodyPr>
            <a:normAutofit/>
          </a:bodyPr>
          <a:lstStyle/>
          <a:p>
            <a:pPr algn="just">
              <a:lnSpc>
                <a:spcPct val="150000"/>
              </a:lnSpc>
            </a:pPr>
            <a:r>
              <a:rPr lang="pl-PL" sz="2400" b="0" i="0" u="none" strike="noStrike" baseline="0" dirty="0">
                <a:solidFill>
                  <a:srgbClr val="000000"/>
                </a:solidFill>
                <a:latin typeface="Times New Roman" panose="02020603050405020304" pitchFamily="18" charset="0"/>
              </a:rPr>
              <a:t>Organy pomocy prawnej to np.: </a:t>
            </a:r>
          </a:p>
          <a:p>
            <a:pPr algn="just">
              <a:lnSpc>
                <a:spcPct val="150000"/>
              </a:lnSpc>
            </a:pPr>
            <a:r>
              <a:rPr lang="pl-PL" sz="2400" b="0" i="0" u="none" strike="noStrike" baseline="0" dirty="0">
                <a:solidFill>
                  <a:srgbClr val="000000"/>
                </a:solidFill>
                <a:latin typeface="Times New Roman" panose="02020603050405020304" pitchFamily="18" charset="0"/>
              </a:rPr>
              <a:t>Krajowa Izba Radców Prawnych, </a:t>
            </a:r>
          </a:p>
          <a:p>
            <a:pPr algn="just">
              <a:lnSpc>
                <a:spcPct val="150000"/>
              </a:lnSpc>
            </a:pPr>
            <a:r>
              <a:rPr lang="pl-PL" sz="2400" b="0" i="0" u="none" strike="noStrike" baseline="0" dirty="0">
                <a:solidFill>
                  <a:srgbClr val="000000"/>
                </a:solidFill>
                <a:latin typeface="Times New Roman" panose="02020603050405020304" pitchFamily="18" charset="0"/>
              </a:rPr>
              <a:t>Naczelna Rada Adwokacka, </a:t>
            </a:r>
          </a:p>
          <a:p>
            <a:pPr algn="just">
              <a:lnSpc>
                <a:spcPct val="150000"/>
              </a:lnSpc>
            </a:pPr>
            <a:r>
              <a:rPr lang="pl-PL" sz="2400" b="0" i="0" u="none" strike="noStrike" baseline="0" dirty="0">
                <a:solidFill>
                  <a:srgbClr val="000000"/>
                </a:solidFill>
                <a:latin typeface="Times New Roman" panose="02020603050405020304" pitchFamily="18" charset="0"/>
              </a:rPr>
              <a:t>Rzecznik Praw Obywatelskich,</a:t>
            </a:r>
          </a:p>
          <a:p>
            <a:pPr algn="just">
              <a:lnSpc>
                <a:spcPct val="150000"/>
              </a:lnSpc>
            </a:pPr>
            <a:r>
              <a:rPr lang="pl-PL" sz="2400" b="0" i="0" u="none" strike="noStrike" baseline="0" dirty="0">
                <a:solidFill>
                  <a:srgbClr val="000000"/>
                </a:solidFill>
                <a:latin typeface="Times New Roman" panose="02020603050405020304" pitchFamily="18" charset="0"/>
              </a:rPr>
              <a:t>Rzecznik Praw Dziecka.</a:t>
            </a:r>
            <a:endParaRPr lang="pl-PL" sz="2400" dirty="0"/>
          </a:p>
        </p:txBody>
      </p:sp>
    </p:spTree>
    <p:extLst>
      <p:ext uri="{BB962C8B-B14F-4D97-AF65-F5344CB8AC3E}">
        <p14:creationId xmlns:p14="http://schemas.microsoft.com/office/powerpoint/2010/main" val="1873549206"/>
      </p:ext>
    </p:extLst>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58</TotalTime>
  <Words>1238</Words>
  <Application>Microsoft Office PowerPoint</Application>
  <PresentationFormat>Panoramiczny</PresentationFormat>
  <Paragraphs>69</Paragraphs>
  <Slides>21</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21</vt:i4>
      </vt:variant>
    </vt:vector>
  </HeadingPairs>
  <TitlesOfParts>
    <vt:vector size="26" baseType="lpstr">
      <vt:lpstr>Arial</vt:lpstr>
      <vt:lpstr>Times New Roman</vt:lpstr>
      <vt:lpstr>Trebuchet MS</vt:lpstr>
      <vt:lpstr>Wingdings 3</vt:lpstr>
      <vt:lpstr>Faseta</vt:lpstr>
      <vt:lpstr>„Ochrona prawna, międzynarodowe organy ochrony prawnej, krajowe organy ochrony prawnej (sądy i prokuratura) – podstawowe informacje”</vt:lpstr>
      <vt:lpstr>Obowiązki władzy państwowej </vt:lpstr>
      <vt:lpstr>Obowiązki władzy państwowej </vt:lpstr>
      <vt:lpstr>Obowiązki władzy państwowej</vt:lpstr>
      <vt:lpstr>Cele i funkcje ochrony prawnej</vt:lpstr>
      <vt:lpstr>Podział organów ochrony prawnej </vt:lpstr>
      <vt:lpstr>Organy jurysdykcyjne </vt:lpstr>
      <vt:lpstr>Organy kontroli przestrzegania prawa</vt:lpstr>
      <vt:lpstr>Organy pomocy prawnej </vt:lpstr>
      <vt:lpstr>RPO i NIK</vt:lpstr>
      <vt:lpstr>Rzecznik Praw Obywatelskich</vt:lpstr>
      <vt:lpstr>Rzecznik Praw Obywatelskich</vt:lpstr>
      <vt:lpstr>Najwyższa Izba Kontroli</vt:lpstr>
      <vt:lpstr>Najwyższa Izba Kontroli</vt:lpstr>
      <vt:lpstr>„Międzynarodowe organy ochrony prawnej oraz Rzecznik Praw Obywatelskich i Najwyższa Izba Kontroli – jako organy ochrony i kontroli krajowej”</vt:lpstr>
      <vt:lpstr>Międzynarodowe organy ochrony prawnej</vt:lpstr>
      <vt:lpstr>Międzynarodowe organy ochrony prawnej</vt:lpstr>
      <vt:lpstr>Międzynarodowe organy ochrony prawnej</vt:lpstr>
      <vt:lpstr>Europejski Trybunał Praw Człowieka</vt:lpstr>
      <vt:lpstr>Trybunał Sprawiedliwości Unii Europejskiej</vt:lpstr>
      <vt:lpstr>Międzynarodowy Trybunał Karny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Władysław Pasoń</dc:creator>
  <cp:lastModifiedBy>Władysław Pasoń</cp:lastModifiedBy>
  <cp:revision>8</cp:revision>
  <dcterms:created xsi:type="dcterms:W3CDTF">2024-03-14T11:39:59Z</dcterms:created>
  <dcterms:modified xsi:type="dcterms:W3CDTF">2024-03-14T12:39:39Z</dcterms:modified>
</cp:coreProperties>
</file>