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18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92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758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655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271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26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31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8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014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11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958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16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21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237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02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20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7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17DA9C-E7C8-BC42-2F70-65ABEB798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41182"/>
            <a:ext cx="7766936" cy="2009654"/>
          </a:xfrm>
        </p:spPr>
        <p:txBody>
          <a:bodyPr/>
          <a:lstStyle/>
          <a:p>
            <a:pPr algn="ctr"/>
            <a:r>
              <a:rPr lang="pl-PL" sz="3000" dirty="0"/>
              <a:t>„Mediacja w prawie karnym oraz w sprawach cywilnych i rodzinnych – podstawowe zagadnienia”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970960-00BE-245A-E8FC-86A4A0C0C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63355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Projekt „Prowadzenie Punktu Nieodpłatnego Poradnictwa Obywatelskiego w Starym Sączu” 2024</a:t>
            </a:r>
          </a:p>
          <a:p>
            <a:pPr algn="ctr"/>
            <a:r>
              <a:rPr lang="pl-PL" b="1" dirty="0"/>
              <a:t>współfinansowany ze środków Powiatu Nowosądeckiego</a:t>
            </a:r>
          </a:p>
          <a:p>
            <a:pPr algn="ctr"/>
            <a:r>
              <a:rPr lang="pl-PL" b="1" dirty="0"/>
              <a:t>Edukacja Szkolna Przeciwko Wykluczeniu Prawnemu prowadzona przez Ministerstwo Sprawiedliwości </a:t>
            </a:r>
          </a:p>
          <a:p>
            <a:pPr algn="ctr"/>
            <a:r>
              <a:rPr lang="pl-PL" b="1" dirty="0"/>
              <a:t>Radca prawny Władysław Pasoń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BC8008B-32BD-4D58-601F-4DF94472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61" y="24118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13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4A3184-B89D-8E7D-5D01-D2951CC0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0CED00-26BC-1B18-FE6C-4E32EA22F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pozwala bowiem stronom na szybkie i tanie rozwiązanie konfliktów w formie polubownego porozumienia, co skutkuje zasadniczo brakiem dalszego zaognienia sporów, pozwala na utrzymanie rozsądnych relacji między stronami, a także sprzyja ekonomice procesowej, docelowo obniżając koszty postępowań oraz przyśpieszając ich przebieg, co skutkuje korzystnymi dla obu stron sporu rozwiązaniami.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81991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4A3184-B89D-8E7D-5D01-D2951CC0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0CED00-26BC-1B18-FE6C-4E32EA22F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7543"/>
            <a:ext cx="8596668" cy="447381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może być prowadzona jeszcze przed wniesieniem sprawy do sądu, albo już po wszczęciu postępowania a takowy wniosek o mediację może wnieść każda ze stron postępowania. Wybór mediatora zależy od stron, bądź – w przypadku braku zgody w tej materii – do Sądu. Podkreślić należy, iż mediacja pozwala na sprawniejsze prowadzenie postępowania i uzyskania rozwiązania sporu, który będzie zasadniczo satysfakcjonował strony, bez eskalacji konfliktu oraz negatywnych emocji.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701581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E8BF52-238E-2008-B790-1F1E45105F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z="3000" dirty="0"/>
              <a:t>„Mediacje w prawie karnym i cywilnym – przebieg mediacji i skutki ugody mediacyjnej”</a:t>
            </a:r>
          </a:p>
        </p:txBody>
      </p:sp>
    </p:spTree>
    <p:extLst>
      <p:ext uri="{BB962C8B-B14F-4D97-AF65-F5344CB8AC3E}">
        <p14:creationId xmlns:p14="http://schemas.microsoft.com/office/powerpoint/2010/main" val="345889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7B23C-BCF7-721F-2B99-01EF1FD8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karnym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82C69F-9584-B49A-4FFD-81C1390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w postępowaniu karnym jest dobrowolnym sposobem rozwiązywania sporów pomiędzy pokrzywdzonym a oskarżonym, które to powstały na tle popełnionego przestępstwa. Głównym celem mediacji jest doprowadzenie do ugody pomiędzy oskarżonym i pokrzywdzonym, co pozwala na szybsze naprawienie szkód i zadośćuczynienie krzywdom spowodowanym przestępstwem, a także daje pewne możliwości procesowe korzystne dla oskarżonego.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786727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7B23C-BCF7-721F-2B99-01EF1FD8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karnym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82C69F-9584-B49A-4FFD-81C1390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Sprawa trafić może do mediacji już na etapie postępowania przygotowawczego (np. z inicjatywy podejrzanego lub pokrzywdzonego czy też na wniosek organu prowadzącego postępowanie, np. prokuratora), ale także już na etapie postępowania przed Sądem, w toku procesu (wtedy sprawę do mediacji kieruje Sąd – za zgodą pokrzywdzonego i oskarżonego). 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Mediator – co do zasady – z listy prowadzonej w Sądzie Okręgowym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17160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7B23C-BCF7-721F-2B99-01EF1FD8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przebiega mediacja w sprawach karnych?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82C69F-9584-B49A-4FFD-81C1390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l-PL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W</a:t>
            </a: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momencie kiedy uzyskane zostaje postanowienie o skierowaniu sprawy karnej do mediacji, wyznaczony mediator kontaktuje się ze stronami postępowania, tj. z oskarżonym/podejrzanym i pokrzywdzonym, informując o podstawowych kwestiach związanych z procedurą mediacyjną. </a:t>
            </a: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Następnie, jeżeli nie uczynił tego wcześniej stosowny organ, mediator odbiera od stron zgodę na uczestniczenie w mediacji, a także sposób jej prowadzenia (bezpośrednio, gdzie spotyka się oskarżony z pokrzywdzonym, albo bez bezpośredniego kontaktu, za pośrednictwem mediatora).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36344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7B23C-BCF7-721F-2B99-01EF1FD8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przebiega mediacja w sprawach karnych?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82C69F-9584-B49A-4FFD-81C1390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Oczywiście, strony na każdym etapie mediacji mogą ją zerwać i zrezygnować z udziału. Bezstronny mediator, dochowując zasad poufności, sporządza pisemne sprawozdanie z mediacji (warto zaznaczyć, że co do zasady mediator nie może zostać przesłuchany jako świadek co do faktów, o których dowiedział się od stron w trakcie postępowania mediacyjnego). </a:t>
            </a:r>
          </a:p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zakończyć się może w sposób dwojaki: wypracowaniem i zawarciem ugody albo brakiem jej zawarcia. </a:t>
            </a:r>
            <a:endParaRPr lang="pl-PL" sz="3200" dirty="0"/>
          </a:p>
          <a:p>
            <a:pPr algn="just">
              <a:lnSpc>
                <a:spcPct val="150000"/>
              </a:lnSpc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792948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F7B23C-BCF7-721F-2B99-01EF1FD8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przebiega mediacja w sprawach karnych?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82C69F-9584-B49A-4FFD-81C1390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Mediator przekazuje Sądowi czy innemu właściwemu organowi sprawozdanie wraz z podpisaną przez pokrzywdzonego i oskarżonego ugodą, jeżeli takowa została przez strony zawarta (ugoda nie kończy postępowania karnego).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Jednakże Sąd bierze pod uwagę wyniki mediacji przy rozstrzyganiu sprawy co może skutkować pozytywnie dla oskarżonego i doprowadzić np. złagodzenia kary (dyrektywy wymiaru kary), a nawet i odstąpieniem, gdy to możliwe, od wymierzenia kary czy też środka karnego.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56008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6B683-6728-29E7-88B7-DAFC6FF2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0EA01-8C35-BD2F-158B-653564B3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w postępowaniu cywilnym, podobnie jak powyżej, jest dobrowolnym sposobem rozwiązania sporu między stronami (np. powodem i pozwanym, wnioskodawcą i uczestnikiem - w zależności od prowadzonego trybu postępowania). Głównym celem mediacji również jest doprowadzenie do ugody między w/w stronami, co pozwala na szybsze rozwiązanie zaistniałego między nimi sporu. </a:t>
            </a:r>
          </a:p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Zgodnie z obowiązującymi przepisami Kodeksu postępowania cywilnego, mediację prowadzi się na podstawy zawartej między stronami umowy o mediację albo na podstawie postanowienia Sądu prowadzącego sprawę, który kieruje strony do mediacji.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217860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6B683-6728-29E7-88B7-DAFC6FF2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0EA01-8C35-BD2F-158B-653564B3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Należy zwrócić uwagę, iż mediacje można prowadzić zarówno przed wytoczeniem sporu sądowego, jak również - za zgodą stron - w toku procesu cywilnego. </a:t>
            </a:r>
          </a:p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Mediatorem może być osoba fizyczna mająca pełną zdolność do czynności prawnych, korzystająca w pełni z praw publicznych. Podkreślenia wymaga, iż mediatorem nie może być sędzia.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5085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CCB94B-AE20-9CCB-888F-910B2F50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97CF3A-DBA1-FE5B-36E2-69DED10C0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8883"/>
            <a:ext cx="8596668" cy="4492480"/>
          </a:xfrm>
        </p:spPr>
        <p:txBody>
          <a:bodyPr>
            <a:noAutofit/>
          </a:bodyPr>
          <a:lstStyle/>
          <a:p>
            <a:pPr algn="just"/>
            <a:endParaRPr lang="pl-PL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ediacja to „</a:t>
            </a:r>
            <a:r>
              <a:rPr lang="pl-PL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dobrowolny i poufny sposób rozwiązywania sporów, powstałych w wyniku przestępstwa, w drodze porozumiewania się pokrzywdzonego i podejrzanego/oskarżonego, z pomocą bezstronnego i neutralnego mediatora (mediacja może dotyczyć wszystkich przestępstw)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l-PL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Opracowano na podstawie: https://www.gov.pl/web/sprawiedliwosc/postepowanie-mediacyjne-w- sprawach-cywilnych 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oraz </a:t>
            </a:r>
            <a:r>
              <a:rPr lang="pl-PL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https://www.gov.pl/web/sprawiedliwosc/postepowanie-mediacyjne-w- sprawach-karnych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18885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6B683-6728-29E7-88B7-DAFC6FF2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0EA01-8C35-BD2F-158B-653564B3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Wszczęcie mediacji przed wszczęciem procesu cywilnego następuje w momencie doręczenia mediatorowi wniosku o przeprowadzenie mediacji, z dołączonym dowodem doręczenia jego odpisu drugiej stronie.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Natomiast w toku postępowania sądowego, Sąd może skierować strony do mediacji na każdym etapie postępowania. Jeżeli strony nie dokonały wyboru osoby mediatora, Sąd, kierując strony do mediacji, wyznacza mediatora mającego odpowiednią wiedzę i umiejętności w zakresie prowadzenia mediacji w sprawach danego rodzaju, biorąc pod uwagę w pierwszej kolejności stałych mediatorów.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8120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6B683-6728-29E7-88B7-DAFC6FF2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0EA01-8C35-BD2F-158B-653564B3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 skierowaniu stron do mediacji, przewodniczący niezwłocznie przekazuje mediatorowi dane kontaktowe stron oraz ich pełnomocników, w szczególności numery telefonów i adresy poczty elektronicznej. </a:t>
            </a:r>
          </a:p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Sąd wyznacza czas trwania mediacji na okres do trzech miesięcy. Mediator niezwłocznie ustala termin i miejsce posiedzenia mediacyjnego. Wyznaczenie posiedzenia mediacyjnego nie jest wymagane, jeżeli strony zgodzą się na przeprowadzenie mediacji bez posiedzenia. 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950223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66B683-6728-29E7-88B7-DAFC6FF2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Mediacja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0EA01-8C35-BD2F-158B-653564B3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6245"/>
            <a:ext cx="8596668" cy="459511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 przebiegu mediacji sporządza się protokół, w którym oznacza się miejsce i czas przeprowadzenia mediacji, a także imię, nazwisko (nazwę) i adresy stron, imię i nazwisko oraz adres mediatora oraz wynik mediacji. </a:t>
            </a:r>
          </a:p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Jeżeli strony zawarły ugodę przed mediatorem, ugodę zamieszcza się w protokole albo załącza się do niego. </a:t>
            </a:r>
          </a:p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Przez podpisanie ugody strony wyrażają zgodę na wystąpienie do sądu z wnioskiem o jej zatwierdzenie, o czym mediator informuje strony. Jeżeli zawarto ugodę przed mediatorem, </a:t>
            </a:r>
          </a:p>
          <a:p>
            <a:pPr algn="just"/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Sąd wniosek strony niezwłocznie przeprowadza postępowanie co do zatwierdzenia ugody zawartej przed mediatorem. Ugoda zawarta przed mediatorem, po jej zatwierdzeniu przez sąd, ma moc prawną ugody zawartej przed sądem</a:t>
            </a:r>
            <a:r>
              <a:rPr lang="pl-PL" sz="2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pl-PL" sz="2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Ugoda 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zawarta przed mediatorem, którą zatwierdzono przez nadanie jej klauzuli wykonalności, jest tytułem wykonawczym.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0073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8F073D-DE23-D091-5892-52E25310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sprawach karnych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8DC8D2-46AF-0423-C45B-8343E571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1519"/>
            <a:ext cx="8596668" cy="438984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Skorzystanie z mediacji w toku postępowania karnego, gdzie ścierają się interesy oraz postawy pokrzywdzonego oraz oskarżonego pozwala na uzyskanie wielu korzyści, zwłaszcza dla pokrzywdzonego przestępstwem.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Przede wszystkim pokrzywdzony ma możliwość łatwiejszego rozwiązania sporu i problemów jakie wyniknęły z przestępstwa na drodze polubownej i na warunkach jakie pokrzywdzonego satysfakcjonują, a także pozwala na pełniejsze przedstawienie oczekiwań (w kontekście np. odszkodowania czy zadośćuczynienia za krzywdy spowodowane przestępstwem) wobec oskarżonego, a także na przyśpieszenie możliwości uzyskania rekompensaty, odszkodowania.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07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D016C-C827-D02D-5D0B-456F08D4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sprawach karnych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FEB70-2B3C-DBF6-663C-BA04F1529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W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arto zaznaczyć, iż mediacja jest także korzystna dla oskarżonego z kilku powodów.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 pierwsze, pozwala na sprawniejsze uzyskanie porozumienia z pokrzywdzonym w materii sposobu oraz terminu naprawienia szkody czy też zadośćuczynienia, a także pozwala na szybsze zakończenie postępowania karnego.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Dzięki usprawnieniu postępowania, pojednaniu z pokrzywdzonym, mediacja pozwala często na zmniejszenie kosztów postępowania karnego, ale również pozwala na stworzenie oskarżonemu szansy na łagodniejsze potraktowanie przez sąd.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Jak wynika z art. 53 § 3 kk, wymierzając karę sąd bierze także pod uwagę pozytywne wyniki przeprowadzonej mediacji pomiędzy pokrzywdzonym a sprawcą albo ugodę pomiędzy nimi osiągniętą w postępowaniu przed sądem lub prokuratorem.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269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D016C-C827-D02D-5D0B-456F08D4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sprawach karnych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FEB70-2B3C-DBF6-663C-BA04F1529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</p:spPr>
        <p:txBody>
          <a:bodyPr>
            <a:normAutofit/>
          </a:bodyPr>
          <a:lstStyle/>
          <a:p>
            <a:pPr algn="just"/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Jak wskazuje się powszechnie, mediacja może dla sprawcy skutkować: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nadzwyczajnym złagodzeniem kary (art. 60 § 2 pkt 1 kk);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odstąpieniem od wymierzenia kary, a nawet od obligatoryjnego orzeczenia środka karnego we wszystkich wskazanych w ustawie przypadkach;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uwzględnieniem wniosku oskarżonego o dobrowolne poddanie się karze (art. 387 kpk);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uznaniem faktu zawarcia ugody jako okoliczności łagodzącej przy wymiarze kary” </a:t>
            </a:r>
          </a:p>
          <a:p>
            <a:pPr marL="0" indent="0" algn="just">
              <a:buNone/>
            </a:pPr>
            <a:endParaRPr lang="pl-PL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Zob.: https://poznan.so.gov.pl/mediacje-w-sprawach-karnych,m,mg,386,387,400 </a:t>
            </a:r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7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D016C-C827-D02D-5D0B-456F08D4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sprawach karnych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FEB70-2B3C-DBF6-663C-BA04F1529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pl-PL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Warto też zaznaczyć, że w szczególności w sprawach z tzw. oskarżenia prywatnego, mediacja pozwala na szybsze pojednanie się między stronami, a także jest swego rodzaju alternatywnym rozwiązaniem dla </a:t>
            </a:r>
            <a:r>
              <a:rPr lang="pl-PL" sz="2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posiedzenia pojednawczego </a:t>
            </a: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sprawach, które dotyczą </a:t>
            </a:r>
            <a:r>
              <a:rPr lang="pl-PL" sz="2200" b="0" i="0" u="none" strike="noStrike" baseline="0" dirty="0">
                <a:latin typeface="Times New Roman" panose="02020603050405020304" pitchFamily="18" charset="0"/>
              </a:rPr>
              <a:t>przestępstw z oskarżenia prywatnego. Pozwala to także – w materii przestępstw prywatnoskargowych – na sprawniejsze uzyskanie przez pokrzywdzonego oczekiwanego rezultatu procesowego. </a:t>
            </a:r>
            <a:endParaRPr lang="pl-PL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9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575EF8-3772-8E90-712E-21B17609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innych sprawach	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E5F7F-3561-543E-0FD6-DD00B9D8A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Podobnie jak w sprawach karnych, definicja mediacji w sensie ścisłym nie ulega zasadniczo zmianie również i w sprawach z zakresu prawa cywilnego oraz rodzinnego, a jedynie przybiera pewnego rodzaju inne formy i ukierunkowana jest na szczególne i specyficzne cele związane z istotą i zasadami postępowań o charakterze cywilnym i rodzinnym.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Warto zaznaczyć, iż mediacja jest możliwa we wszelkich sprawach, w których przepisy prawa pozwalają na zawarcie ugody.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710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575EF8-3772-8E90-712E-21B17609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innych sprawach	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E5F7F-3561-543E-0FD6-DD00B9D8A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4907"/>
            <a:ext cx="8596668" cy="4576456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Mediacja w szczególności prowadzona być może w sprawach z zakresu spraw pracowniczych, w sprawach o zapłatę (co w szczególności jest istotne w relacjach pomiędzy podmiotami prowadzącymi działalność gospodarczą), ale także w sprawach z zakresu działu spadku, zniesienia współwłasności czy też podziału majątku po rozwodzie. </a:t>
            </a:r>
          </a:p>
        </p:txBody>
      </p:sp>
    </p:spTree>
    <p:extLst>
      <p:ext uri="{BB962C8B-B14F-4D97-AF65-F5344CB8AC3E}">
        <p14:creationId xmlns:p14="http://schemas.microsoft.com/office/powerpoint/2010/main" val="376774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575EF8-3772-8E90-712E-21B17609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Mediacje w innych sprawach	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E5F7F-3561-543E-0FD6-DD00B9D8A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4907"/>
            <a:ext cx="8596668" cy="4576456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Istotnym aspektem niniejszej tematyki, jest także możliwość skorzystania z mediacji w sprawach z zakresu prawa rodzinnego, np. w kwestii ustalenia kontaktów z dzieckiem, ustalenia wysokości alimentów, w sprawach rozwodowych czy też w materii zakresu i sposobu wykonywania władzy rodzicielskiej, co jest szczególnie ważne, gdyż w tego typu sprawach uwzględniane winno być dobro dziecka, a porozumienie pomiędzy rodzicami i dojście do porozumienia w jakże zasadniczych kwestiach dotyczących władzy rodzicielskiej i kontaktów, a także utrzymania dziecka oraz rodziny, jest niezmiernie istotne pod kątem właściwego i bezspornego dojścia do rozwiązania częstych sporów na tle rodzinnym oraz majątkowym.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42931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1706</Words>
  <Application>Microsoft Office PowerPoint</Application>
  <PresentationFormat>Panoramiczny</PresentationFormat>
  <Paragraphs>76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Trebuchet MS</vt:lpstr>
      <vt:lpstr>Wingdings 3</vt:lpstr>
      <vt:lpstr>Faseta</vt:lpstr>
      <vt:lpstr>„Mediacja w prawie karnym oraz w sprawach cywilnych i rodzinnych – podstawowe zagadnienia”</vt:lpstr>
      <vt:lpstr>Mediacja </vt:lpstr>
      <vt:lpstr>Mediacje w sprawach karnych</vt:lpstr>
      <vt:lpstr>Mediacje w sprawach karnych</vt:lpstr>
      <vt:lpstr>Mediacje w sprawach karnych</vt:lpstr>
      <vt:lpstr>Mediacje w sprawach karnych</vt:lpstr>
      <vt:lpstr>Mediacje w innych sprawach  </vt:lpstr>
      <vt:lpstr>Mediacje w innych sprawach  </vt:lpstr>
      <vt:lpstr>Mediacje w innych sprawach  </vt:lpstr>
      <vt:lpstr>Mediacja</vt:lpstr>
      <vt:lpstr>Mediacja</vt:lpstr>
      <vt:lpstr>„Mediacje w prawie karnym i cywilnym – przebieg mediacji i skutki ugody mediacyjnej”</vt:lpstr>
      <vt:lpstr>Mediacja w postępowaniu karnym </vt:lpstr>
      <vt:lpstr>Mediacja w postępowaniu karnym </vt:lpstr>
      <vt:lpstr>Jak przebiega mediacja w sprawach karnych? </vt:lpstr>
      <vt:lpstr>Jak przebiega mediacja w sprawach karnych? </vt:lpstr>
      <vt:lpstr>Jak przebiega mediacja w sprawach karnych? </vt:lpstr>
      <vt:lpstr>Mediacja w postępowaniu cywilnym</vt:lpstr>
      <vt:lpstr>Mediacja w postępowaniu cywilnym</vt:lpstr>
      <vt:lpstr>Mediacja w postępowaniu cywilnym</vt:lpstr>
      <vt:lpstr>Mediacja w postępowaniu cywilnym</vt:lpstr>
      <vt:lpstr>Mediacja w postępowaniu cywilnym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5</cp:revision>
  <dcterms:created xsi:type="dcterms:W3CDTF">2024-03-14T11:39:59Z</dcterms:created>
  <dcterms:modified xsi:type="dcterms:W3CDTF">2024-03-14T12:23:42Z</dcterms:modified>
</cp:coreProperties>
</file>