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282618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691926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77586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219655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8271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711268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781314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41882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26014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50411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E52DDE3-D43A-462C-877B-60169A192389}" type="datetimeFigureOut">
              <a:rPr lang="pl-PL" smtClean="0"/>
              <a:t>14.03.2024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779583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E52DDE3-D43A-462C-877B-60169A192389}" type="datetimeFigureOut">
              <a:rPr lang="pl-PL" smtClean="0"/>
              <a:t>14.03.2024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26416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E52DDE3-D43A-462C-877B-60169A192389}" type="datetimeFigureOut">
              <a:rPr lang="pl-PL" smtClean="0"/>
              <a:t>14.03.2024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522144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2DDE3-D43A-462C-877B-60169A192389}" type="datetimeFigureOut">
              <a:rPr lang="pl-PL" smtClean="0"/>
              <a:t>14.03.2024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42237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E52DDE3-D43A-462C-877B-60169A192389}" type="datetimeFigureOut">
              <a:rPr lang="pl-PL" smtClean="0"/>
              <a:t>14.03.2024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86002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E52DDE3-D43A-462C-877B-60169A192389}" type="datetimeFigureOut">
              <a:rPr lang="pl-PL" smtClean="0"/>
              <a:t>14.03.2024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249920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52DDE3-D43A-462C-877B-60169A192389}" type="datetimeFigureOut">
              <a:rPr lang="pl-PL" smtClean="0"/>
              <a:t>14.03.2024</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331EC05-1FBF-4E3D-80DA-427625BD46CB}" type="slidenum">
              <a:rPr lang="pl-PL" smtClean="0"/>
              <a:t>‹#›</a:t>
            </a:fld>
            <a:endParaRPr lang="pl-PL"/>
          </a:p>
        </p:txBody>
      </p:sp>
    </p:spTree>
    <p:extLst>
      <p:ext uri="{BB962C8B-B14F-4D97-AF65-F5344CB8AC3E}">
        <p14:creationId xmlns:p14="http://schemas.microsoft.com/office/powerpoint/2010/main" val="38877486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17DA9C-E7C8-BC42-2F70-65ABEB798D95}"/>
              </a:ext>
            </a:extLst>
          </p:cNvPr>
          <p:cNvSpPr>
            <a:spLocks noGrp="1"/>
          </p:cNvSpPr>
          <p:nvPr>
            <p:ph type="ctrTitle"/>
          </p:nvPr>
        </p:nvSpPr>
        <p:spPr>
          <a:xfrm>
            <a:off x="1507067" y="2041182"/>
            <a:ext cx="7766936" cy="2009654"/>
          </a:xfrm>
        </p:spPr>
        <p:txBody>
          <a:bodyPr/>
          <a:lstStyle/>
          <a:p>
            <a:pPr algn="ctr"/>
            <a:r>
              <a:rPr lang="pl-PL" sz="3000" dirty="0"/>
              <a:t>„Nieodpłatna pomoc prawna (NPP), nieodpłatne poradnictwo obywatelskie (NPO), edukacja prawna oraz nieodpłatna mediacja - podstawowe zagadnienia”</a:t>
            </a:r>
          </a:p>
        </p:txBody>
      </p:sp>
      <p:sp>
        <p:nvSpPr>
          <p:cNvPr id="3" name="Podtytuł 2">
            <a:extLst>
              <a:ext uri="{FF2B5EF4-FFF2-40B4-BE49-F238E27FC236}">
                <a16:creationId xmlns:a16="http://schemas.microsoft.com/office/drawing/2014/main" id="{E6970960-00BE-245A-E8FC-86A4A0C0C2BB}"/>
              </a:ext>
            </a:extLst>
          </p:cNvPr>
          <p:cNvSpPr>
            <a:spLocks noGrp="1"/>
          </p:cNvSpPr>
          <p:nvPr>
            <p:ph type="subTitle" idx="1"/>
          </p:nvPr>
        </p:nvSpPr>
        <p:spPr>
          <a:xfrm>
            <a:off x="1507067" y="4050833"/>
            <a:ext cx="7766936" cy="2163355"/>
          </a:xfrm>
        </p:spPr>
        <p:txBody>
          <a:bodyPr>
            <a:normAutofit/>
          </a:bodyPr>
          <a:lstStyle/>
          <a:p>
            <a:pPr algn="ctr"/>
            <a:r>
              <a:rPr lang="pl-PL" b="1" dirty="0"/>
              <a:t>Projekt „Prowadzenie Punktu Nieodpłatnego Poradnictwa Obywatelskiego w Starym Sączu” 2024</a:t>
            </a:r>
          </a:p>
          <a:p>
            <a:pPr algn="ctr"/>
            <a:r>
              <a:rPr lang="pl-PL" b="1" dirty="0"/>
              <a:t>współfinansowany ze środków Powiatu Nowosądeckiego</a:t>
            </a:r>
          </a:p>
          <a:p>
            <a:pPr algn="ctr"/>
            <a:r>
              <a:rPr lang="pl-PL" b="1" dirty="0"/>
              <a:t>Edukacja Szkolna Przeciwko Wykluczeniu Prawnemu prowadzona przez Ministerstwo Sprawiedliwości </a:t>
            </a:r>
          </a:p>
          <a:p>
            <a:pPr algn="ctr"/>
            <a:r>
              <a:rPr lang="pl-PL" b="1" dirty="0"/>
              <a:t>Radca prawny Władysław Pasoń</a:t>
            </a:r>
          </a:p>
        </p:txBody>
      </p:sp>
      <p:pic>
        <p:nvPicPr>
          <p:cNvPr id="5" name="Obraz 4">
            <a:extLst>
              <a:ext uri="{FF2B5EF4-FFF2-40B4-BE49-F238E27FC236}">
                <a16:creationId xmlns:a16="http://schemas.microsoft.com/office/drawing/2014/main" id="{7BC8008B-32BD-4D58-601F-4DF944729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861" y="241182"/>
            <a:ext cx="1800000" cy="1800000"/>
          </a:xfrm>
          <a:prstGeom prst="rect">
            <a:avLst/>
          </a:prstGeom>
        </p:spPr>
      </p:pic>
    </p:spTree>
    <p:extLst>
      <p:ext uri="{BB962C8B-B14F-4D97-AF65-F5344CB8AC3E}">
        <p14:creationId xmlns:p14="http://schemas.microsoft.com/office/powerpoint/2010/main" val="675613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2F60C7-8AAB-109B-0087-A4E5B37E8F06}"/>
              </a:ext>
            </a:extLst>
          </p:cNvPr>
          <p:cNvSpPr>
            <a:spLocks noGrp="1"/>
          </p:cNvSpPr>
          <p:nvPr>
            <p:ph type="title"/>
          </p:nvPr>
        </p:nvSpPr>
        <p:spPr/>
        <p:txBody>
          <a:bodyPr/>
          <a:lstStyle/>
          <a:p>
            <a:r>
              <a:rPr lang="pl-PL" dirty="0"/>
              <a:t>Warunki uzyskania pomocy </a:t>
            </a:r>
          </a:p>
        </p:txBody>
      </p:sp>
      <p:sp>
        <p:nvSpPr>
          <p:cNvPr id="3" name="Symbol zastępczy zawartości 2">
            <a:extLst>
              <a:ext uri="{FF2B5EF4-FFF2-40B4-BE49-F238E27FC236}">
                <a16:creationId xmlns:a16="http://schemas.microsoft.com/office/drawing/2014/main" id="{F089D99A-FAA8-B211-0BF7-E3901DB0C6A9}"/>
              </a:ext>
            </a:extLst>
          </p:cNvPr>
          <p:cNvSpPr>
            <a:spLocks noGrp="1"/>
          </p:cNvSpPr>
          <p:nvPr>
            <p:ph idx="1"/>
          </p:nvPr>
        </p:nvSpPr>
        <p:spPr>
          <a:xfrm>
            <a:off x="677334" y="1660849"/>
            <a:ext cx="8596668" cy="4380513"/>
          </a:xfrm>
        </p:spPr>
        <p:txBody>
          <a:bodyPr>
            <a:normAutofit/>
          </a:bodyPr>
          <a:lstStyle/>
          <a:p>
            <a:pPr algn="just">
              <a:lnSpc>
                <a:spcPct val="160000"/>
              </a:lnSpc>
            </a:pPr>
            <a:r>
              <a:rPr lang="pl-PL" sz="1800" b="0" i="0" u="none" strike="noStrike" baseline="0" dirty="0">
                <a:solidFill>
                  <a:srgbClr val="000000"/>
                </a:solidFill>
                <a:latin typeface="Times New Roman" panose="02020603050405020304" pitchFamily="18" charset="0"/>
              </a:rPr>
              <a:t>W związku z powyższym, zgodnie z art. 4 ust. 2 unpp, osoba uprawniona, przed uzyskaniem nieodpłatnej pomocy prawnej lub nieodpłatnego poradnictwa obywatelskiego, składa pisemne oświadczenie, że nie jest w stanie ponieść kosztów odpłatnej pomocy prawnej. </a:t>
            </a:r>
          </a:p>
          <a:p>
            <a:pPr algn="just">
              <a:lnSpc>
                <a:spcPct val="160000"/>
              </a:lnSpc>
            </a:pPr>
            <a:r>
              <a:rPr lang="pl-PL" sz="1800" b="0" i="0" u="none" strike="noStrike" baseline="0" dirty="0">
                <a:solidFill>
                  <a:srgbClr val="000000"/>
                </a:solidFill>
                <a:latin typeface="Times New Roman" panose="02020603050405020304" pitchFamily="18" charset="0"/>
              </a:rPr>
              <a:t>Z kolei zaś, osoba korzystająca z nieodpłatnej pomocy prawnej lub nieodpłatnego poradnictwa obywatelskiego w zakresie prowadzonej działalności gospodarczej dodatkowo składa oświadczenie o niezatrudnianiu innych osób w ciągu ostatniego roku.</a:t>
            </a:r>
          </a:p>
          <a:p>
            <a:pPr algn="just">
              <a:lnSpc>
                <a:spcPct val="160000"/>
              </a:lnSpc>
            </a:pPr>
            <a:r>
              <a:rPr lang="pl-PL" sz="1800" b="0" i="0" u="none" strike="noStrike" baseline="0" dirty="0">
                <a:solidFill>
                  <a:srgbClr val="000000"/>
                </a:solidFill>
                <a:latin typeface="Times New Roman" panose="02020603050405020304" pitchFamily="18" charset="0"/>
              </a:rPr>
              <a:t>Takie oświadczenia, zgodnie z art. 4 ust. 2 unpp, składa się osobie udzielającej nieodpłatnej pomocy prawnej lub świadczącej nieodpłatne poradnictwo obywatelskie.</a:t>
            </a:r>
            <a:endParaRPr lang="pl-PL" dirty="0"/>
          </a:p>
        </p:txBody>
      </p:sp>
    </p:spTree>
    <p:extLst>
      <p:ext uri="{BB962C8B-B14F-4D97-AF65-F5344CB8AC3E}">
        <p14:creationId xmlns:p14="http://schemas.microsoft.com/office/powerpoint/2010/main" val="1966802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EB2D92-067E-A9FF-A2FB-9762A02C5B56}"/>
              </a:ext>
            </a:extLst>
          </p:cNvPr>
          <p:cNvSpPr>
            <a:spLocks noGrp="1"/>
          </p:cNvSpPr>
          <p:nvPr>
            <p:ph type="title"/>
          </p:nvPr>
        </p:nvSpPr>
        <p:spPr/>
        <p:txBody>
          <a:bodyPr/>
          <a:lstStyle/>
          <a:p>
            <a:r>
              <a:rPr lang="pl-PL" dirty="0"/>
              <a:t>Warunki uzyskania pomocy</a:t>
            </a:r>
          </a:p>
        </p:txBody>
      </p:sp>
      <p:sp>
        <p:nvSpPr>
          <p:cNvPr id="3" name="Symbol zastępczy zawartości 2">
            <a:extLst>
              <a:ext uri="{FF2B5EF4-FFF2-40B4-BE49-F238E27FC236}">
                <a16:creationId xmlns:a16="http://schemas.microsoft.com/office/drawing/2014/main" id="{4C33B8D1-19A2-DC94-DCAB-E98E8CFC0374}"/>
              </a:ext>
            </a:extLst>
          </p:cNvPr>
          <p:cNvSpPr>
            <a:spLocks noGrp="1"/>
          </p:cNvSpPr>
          <p:nvPr>
            <p:ph idx="1"/>
          </p:nvPr>
        </p:nvSpPr>
        <p:spPr/>
        <p:txBody>
          <a:bodyPr/>
          <a:lstStyle/>
          <a:p>
            <a:pPr algn="just">
              <a:lnSpc>
                <a:spcPct val="150000"/>
              </a:lnSpc>
            </a:pPr>
            <a:r>
              <a:rPr lang="pl-PL" sz="2200" b="0" i="0" u="none" strike="noStrike" baseline="0" dirty="0">
                <a:solidFill>
                  <a:srgbClr val="000000"/>
                </a:solidFill>
                <a:latin typeface="Times New Roman" panose="02020603050405020304" pitchFamily="18" charset="0"/>
              </a:rPr>
              <a:t>Istotnym zatem elementem warunkującym udzielenie nieodpłatnej pomocy prawnej czy też nieodpłatnego poradnictwa obywatelskiego jest złożenie przez osobę ubiegającą się o takową pomoc stosownego oświadczenia wskazującego, iż nie jest w stanie ponieść kosztów odpłatnej pomocy prawnej (tj. nie stać danej osoby na udanie się na prywatną wizytę do prawnika</a:t>
            </a:r>
            <a:r>
              <a:rPr lang="pl-PL" sz="1800" b="0" i="0" u="none" strike="noStrike" baseline="0" dirty="0">
                <a:solidFill>
                  <a:srgbClr val="000000"/>
                </a:solidFill>
                <a:latin typeface="Times New Roman" panose="02020603050405020304" pitchFamily="18" charset="0"/>
              </a:rPr>
              <a:t>).</a:t>
            </a:r>
            <a:endParaRPr lang="pl-PL" dirty="0"/>
          </a:p>
        </p:txBody>
      </p:sp>
    </p:spTree>
    <p:extLst>
      <p:ext uri="{BB962C8B-B14F-4D97-AF65-F5344CB8AC3E}">
        <p14:creationId xmlns:p14="http://schemas.microsoft.com/office/powerpoint/2010/main" val="2304855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8101DA-7A96-DBC3-8759-93A4B19C81BE}"/>
              </a:ext>
            </a:extLst>
          </p:cNvPr>
          <p:cNvSpPr>
            <a:spLocks noGrp="1"/>
          </p:cNvSpPr>
          <p:nvPr>
            <p:ph type="title"/>
          </p:nvPr>
        </p:nvSpPr>
        <p:spPr/>
        <p:txBody>
          <a:bodyPr/>
          <a:lstStyle/>
          <a:p>
            <a:r>
              <a:rPr lang="pl-PL" dirty="0"/>
              <a:t>Kto udziela nieodpłatnej pomocy prawnej?</a:t>
            </a:r>
          </a:p>
        </p:txBody>
      </p:sp>
      <p:sp>
        <p:nvSpPr>
          <p:cNvPr id="3" name="Symbol zastępczy zawartości 2">
            <a:extLst>
              <a:ext uri="{FF2B5EF4-FFF2-40B4-BE49-F238E27FC236}">
                <a16:creationId xmlns:a16="http://schemas.microsoft.com/office/drawing/2014/main" id="{019BC717-3155-86F9-9487-D3728CF632AB}"/>
              </a:ext>
            </a:extLst>
          </p:cNvPr>
          <p:cNvSpPr>
            <a:spLocks noGrp="1"/>
          </p:cNvSpPr>
          <p:nvPr>
            <p:ph idx="1"/>
          </p:nvPr>
        </p:nvSpPr>
        <p:spPr/>
        <p:txBody>
          <a:bodyPr/>
          <a:lstStyle/>
          <a:p>
            <a:pPr algn="just">
              <a:lnSpc>
                <a:spcPct val="150000"/>
              </a:lnSpc>
            </a:pPr>
            <a:r>
              <a:rPr lang="pl-PL" sz="1800" b="0" i="0" u="none" strike="noStrike" baseline="0" dirty="0">
                <a:solidFill>
                  <a:srgbClr val="000000"/>
                </a:solidFill>
                <a:latin typeface="Times New Roman" panose="02020603050405020304" pitchFamily="18" charset="0"/>
              </a:rPr>
              <a:t>Istotnym aspektem świadczenia nieodpłatnej pomocy prawnej jest fakt, iż owej pomocy udziela osobiście adwokat lub radca prawny, a w szczególnie uzasadnionych przypadkach z ich upoważnienia aplikant adwokacki lub aplikant radcowski (Art. 5 ust. 1 unpp), co gwarantuje osobom ubiegającym się o pomoc profesjonalną pomoc osoby wykwalifikowanej i posiadającej stosowne uprawnienia do wykonywania zawodu radcy prawnego lub adwokata (aplikanta), a zatem można śmiało uznać, iż pomoc prawna zostanie udzielona w sposób rzetelny i zgodny ze sztuką prawniczą.</a:t>
            </a:r>
            <a:endParaRPr lang="pl-PL" dirty="0"/>
          </a:p>
        </p:txBody>
      </p:sp>
    </p:spTree>
    <p:extLst>
      <p:ext uri="{BB962C8B-B14F-4D97-AF65-F5344CB8AC3E}">
        <p14:creationId xmlns:p14="http://schemas.microsoft.com/office/powerpoint/2010/main" val="3891545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8101DA-7A96-DBC3-8759-93A4B19C81BE}"/>
              </a:ext>
            </a:extLst>
          </p:cNvPr>
          <p:cNvSpPr>
            <a:spLocks noGrp="1"/>
          </p:cNvSpPr>
          <p:nvPr>
            <p:ph type="title"/>
          </p:nvPr>
        </p:nvSpPr>
        <p:spPr/>
        <p:txBody>
          <a:bodyPr/>
          <a:lstStyle/>
          <a:p>
            <a:r>
              <a:rPr lang="pl-PL" dirty="0"/>
              <a:t>Kto udziela nieodpłatnej pomocy prawnej?</a:t>
            </a:r>
          </a:p>
        </p:txBody>
      </p:sp>
      <p:sp>
        <p:nvSpPr>
          <p:cNvPr id="3" name="Symbol zastępczy zawartości 2">
            <a:extLst>
              <a:ext uri="{FF2B5EF4-FFF2-40B4-BE49-F238E27FC236}">
                <a16:creationId xmlns:a16="http://schemas.microsoft.com/office/drawing/2014/main" id="{019BC717-3155-86F9-9487-D3728CF632AB}"/>
              </a:ext>
            </a:extLst>
          </p:cNvPr>
          <p:cNvSpPr>
            <a:spLocks noGrp="1"/>
          </p:cNvSpPr>
          <p:nvPr>
            <p:ph idx="1"/>
          </p:nvPr>
        </p:nvSpPr>
        <p:spPr/>
        <p:txBody>
          <a:bodyPr/>
          <a:lstStyle/>
          <a:p>
            <a:pPr algn="just">
              <a:lnSpc>
                <a:spcPct val="150000"/>
              </a:lnSpc>
            </a:pPr>
            <a:r>
              <a:rPr lang="pl-PL" sz="1800" b="0" i="0" u="none" strike="noStrike" baseline="0" dirty="0">
                <a:solidFill>
                  <a:srgbClr val="000000"/>
                </a:solidFill>
                <a:latin typeface="Times New Roman" panose="02020603050405020304" pitchFamily="18" charset="0"/>
              </a:rPr>
              <a:t>Istotnym aspektem świadczenia nieodpłatnej pomocy prawnej jest fakt, iż owej pomocy udziela osobiście adwokat lub radca prawny, a w szczególnie uzasadnionych przypadkach z ich upoważnienia aplikant adwokacki lub aplikant radcowski (Art. 5 ust. 1 unpp), co gwarantuje osobom ubiegającym się o pomoc profesjonalną pomoc osoby wykwalifikowanej i posiadającej stosowne uprawnienia do wykonywania zawodu radcy prawnego lub adwokata (aplikanta), a zatem można śmiało uznać, iż pomoc prawna zostanie udzielona w sposób rzetelny i zgodny ze sztuką prawniczą.</a:t>
            </a:r>
            <a:endParaRPr lang="pl-PL" dirty="0"/>
          </a:p>
        </p:txBody>
      </p:sp>
    </p:spTree>
    <p:extLst>
      <p:ext uri="{BB962C8B-B14F-4D97-AF65-F5344CB8AC3E}">
        <p14:creationId xmlns:p14="http://schemas.microsoft.com/office/powerpoint/2010/main" val="3615611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67D9D7-EECF-D4F8-DFA8-11871C8980FF}"/>
              </a:ext>
            </a:extLst>
          </p:cNvPr>
          <p:cNvSpPr>
            <a:spLocks noGrp="1"/>
          </p:cNvSpPr>
          <p:nvPr>
            <p:ph type="title"/>
          </p:nvPr>
        </p:nvSpPr>
        <p:spPr/>
        <p:txBody>
          <a:bodyPr/>
          <a:lstStyle/>
          <a:p>
            <a:r>
              <a:rPr lang="pl-PL" dirty="0"/>
              <a:t>Sposób udzielania pomocy</a:t>
            </a:r>
          </a:p>
        </p:txBody>
      </p:sp>
      <p:sp>
        <p:nvSpPr>
          <p:cNvPr id="3" name="Symbol zastępczy zawartości 2">
            <a:extLst>
              <a:ext uri="{FF2B5EF4-FFF2-40B4-BE49-F238E27FC236}">
                <a16:creationId xmlns:a16="http://schemas.microsoft.com/office/drawing/2014/main" id="{DD82C21B-535A-58E2-1436-964C030046FC}"/>
              </a:ext>
            </a:extLst>
          </p:cNvPr>
          <p:cNvSpPr>
            <a:spLocks noGrp="1"/>
          </p:cNvSpPr>
          <p:nvPr>
            <p:ph idx="1"/>
          </p:nvPr>
        </p:nvSpPr>
        <p:spPr/>
        <p:txBody>
          <a:bodyPr>
            <a:normAutofit fontScale="92500"/>
          </a:bodyPr>
          <a:lstStyle/>
          <a:p>
            <a:pPr algn="just">
              <a:lnSpc>
                <a:spcPct val="150000"/>
              </a:lnSpc>
            </a:pPr>
            <a:r>
              <a:rPr lang="pl-PL" sz="1800" b="0" i="0" u="none" strike="noStrike" baseline="0" dirty="0">
                <a:solidFill>
                  <a:srgbClr val="000000"/>
                </a:solidFill>
                <a:latin typeface="Times New Roman" panose="02020603050405020304" pitchFamily="18" charset="0"/>
              </a:rPr>
              <a:t>Oczywiście, zgodnie z art. 5 ust. 2 unpp przed udzieleniem pomocy prawnej można zażądać od osoby uprawnionej okazania dokumentu stwierdzającego tożsamość, co tym bardziej daje gwarancję, iż świadczenie pomocy prawnej będzie wykonywane przez osobę do tego w sposób odpowiedni przygotowaną. </a:t>
            </a:r>
          </a:p>
          <a:p>
            <a:pPr algn="just">
              <a:lnSpc>
                <a:spcPct val="150000"/>
              </a:lnSpc>
            </a:pPr>
            <a:r>
              <a:rPr lang="pl-PL" sz="1800" b="0" i="0" u="none" strike="noStrike" baseline="0" dirty="0">
                <a:solidFill>
                  <a:srgbClr val="000000"/>
                </a:solidFill>
                <a:latin typeface="Times New Roman" panose="02020603050405020304" pitchFamily="18" charset="0"/>
              </a:rPr>
              <a:t>Trzeba także zaznaczyć, iż – zgodnie z art. 5 ust. 3 unpp – adwokat lub radca prawny może z ważnych powodów odmówić udzielenia nieodpłatnej pomocy prawnej, informując osobę uprawnioną o innych punktach, w których udzielana jest nieodpłatna pomoc prawna, na obszarze powiatu, co związane jest z kwestiami etyki zawodowej radców prawnych oraz adwokatów i przeciwdziałaniu ewentualnym konfliktom interesów.</a:t>
            </a:r>
            <a:endParaRPr lang="pl-PL" dirty="0"/>
          </a:p>
        </p:txBody>
      </p:sp>
    </p:spTree>
    <p:extLst>
      <p:ext uri="{BB962C8B-B14F-4D97-AF65-F5344CB8AC3E}">
        <p14:creationId xmlns:p14="http://schemas.microsoft.com/office/powerpoint/2010/main" val="3957622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67D9D7-EECF-D4F8-DFA8-11871C8980FF}"/>
              </a:ext>
            </a:extLst>
          </p:cNvPr>
          <p:cNvSpPr>
            <a:spLocks noGrp="1"/>
          </p:cNvSpPr>
          <p:nvPr>
            <p:ph type="title"/>
          </p:nvPr>
        </p:nvSpPr>
        <p:spPr/>
        <p:txBody>
          <a:bodyPr/>
          <a:lstStyle/>
          <a:p>
            <a:r>
              <a:rPr lang="pl-PL" dirty="0"/>
              <a:t>Sposób udzielania pomocy</a:t>
            </a:r>
          </a:p>
        </p:txBody>
      </p:sp>
      <p:sp>
        <p:nvSpPr>
          <p:cNvPr id="3" name="Symbol zastępczy zawartości 2">
            <a:extLst>
              <a:ext uri="{FF2B5EF4-FFF2-40B4-BE49-F238E27FC236}">
                <a16:creationId xmlns:a16="http://schemas.microsoft.com/office/drawing/2014/main" id="{DD82C21B-535A-58E2-1436-964C030046FC}"/>
              </a:ext>
            </a:extLst>
          </p:cNvPr>
          <p:cNvSpPr>
            <a:spLocks noGrp="1"/>
          </p:cNvSpPr>
          <p:nvPr>
            <p:ph idx="1"/>
          </p:nvPr>
        </p:nvSpPr>
        <p:spPr/>
        <p:txBody>
          <a:bodyPr>
            <a:normAutofit/>
          </a:bodyPr>
          <a:lstStyle/>
          <a:p>
            <a:pPr algn="just">
              <a:lnSpc>
                <a:spcPct val="150000"/>
              </a:lnSpc>
            </a:pPr>
            <a:r>
              <a:rPr lang="pl-PL" sz="1800" b="0" i="0" u="none" strike="noStrike" baseline="0" dirty="0">
                <a:solidFill>
                  <a:srgbClr val="000000"/>
                </a:solidFill>
                <a:latin typeface="Times New Roman" panose="02020603050405020304" pitchFamily="18" charset="0"/>
              </a:rPr>
              <a:t>Istotny aspektem nieodpłatnej pomocy prawnej, jest także okoliczność, iż w przypadku stwierdzenia, że przedstawiony przez osobę uprawnioną problem nie może być rozwiązany w całości albo części poprzez udzielenie nieodpłatnej pomocy prawnej, w szczególności stwierdzenia, że problem nie ma wyłącznie charakteru prawnego, adwokat lub radca prawny informują osobę uprawnioną o możliwościach uzyskania innej stosownej pomocy w jednostkach nieodpłatnego poradnictwa (art. 5 ust. 3 unpp). </a:t>
            </a:r>
            <a:endParaRPr lang="pl-PL" dirty="0"/>
          </a:p>
        </p:txBody>
      </p:sp>
    </p:spTree>
    <p:extLst>
      <p:ext uri="{BB962C8B-B14F-4D97-AF65-F5344CB8AC3E}">
        <p14:creationId xmlns:p14="http://schemas.microsoft.com/office/powerpoint/2010/main" val="3041533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6429D2-A3A3-76B9-1EFB-74DCD290A1CE}"/>
              </a:ext>
            </a:extLst>
          </p:cNvPr>
          <p:cNvSpPr>
            <a:spLocks noGrp="1"/>
          </p:cNvSpPr>
          <p:nvPr>
            <p:ph type="ctrTitle"/>
          </p:nvPr>
        </p:nvSpPr>
        <p:spPr/>
        <p:txBody>
          <a:bodyPr/>
          <a:lstStyle/>
          <a:p>
            <a:pPr algn="ctr"/>
            <a:r>
              <a:rPr lang="pl-PL" dirty="0"/>
              <a:t>Sądy polubowne</a:t>
            </a:r>
          </a:p>
        </p:txBody>
      </p:sp>
    </p:spTree>
    <p:extLst>
      <p:ext uri="{BB962C8B-B14F-4D97-AF65-F5344CB8AC3E}">
        <p14:creationId xmlns:p14="http://schemas.microsoft.com/office/powerpoint/2010/main" val="4101789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7A2E7B-6D32-3204-E346-9EAEB7F2B72D}"/>
              </a:ext>
            </a:extLst>
          </p:cNvPr>
          <p:cNvSpPr>
            <a:spLocks noGrp="1"/>
          </p:cNvSpPr>
          <p:nvPr>
            <p:ph type="title"/>
          </p:nvPr>
        </p:nvSpPr>
        <p:spPr/>
        <p:txBody>
          <a:bodyPr/>
          <a:lstStyle/>
          <a:p>
            <a:r>
              <a:rPr lang="pl-PL" dirty="0"/>
              <a:t>Sądy polubowne</a:t>
            </a:r>
          </a:p>
        </p:txBody>
      </p:sp>
      <p:sp>
        <p:nvSpPr>
          <p:cNvPr id="3" name="Symbol zastępczy zawartości 2">
            <a:extLst>
              <a:ext uri="{FF2B5EF4-FFF2-40B4-BE49-F238E27FC236}">
                <a16:creationId xmlns:a16="http://schemas.microsoft.com/office/drawing/2014/main" id="{59BDE4C6-DDD9-D523-321F-B8AAEB60E1DD}"/>
              </a:ext>
            </a:extLst>
          </p:cNvPr>
          <p:cNvSpPr>
            <a:spLocks noGrp="1"/>
          </p:cNvSpPr>
          <p:nvPr>
            <p:ph idx="1"/>
          </p:nvPr>
        </p:nvSpPr>
        <p:spPr/>
        <p:txBody>
          <a:bodyPr/>
          <a:lstStyle/>
          <a:p>
            <a:pPr algn="just">
              <a:lnSpc>
                <a:spcPct val="150000"/>
              </a:lnSpc>
            </a:pPr>
            <a:r>
              <a:rPr lang="pl-PL" sz="1800" b="0" i="0" u="none" strike="noStrike" baseline="0" dirty="0">
                <a:solidFill>
                  <a:srgbClr val="000000"/>
                </a:solidFill>
                <a:latin typeface="Times New Roman" panose="02020603050405020304" pitchFamily="18" charset="0"/>
              </a:rPr>
              <a:t>Jak wskazuje p. A. Rękas: „</a:t>
            </a:r>
            <a:r>
              <a:rPr lang="pl-PL" sz="1800" b="0" i="1" u="none" strike="noStrike" baseline="0" dirty="0">
                <a:solidFill>
                  <a:srgbClr val="000000"/>
                </a:solidFill>
                <a:latin typeface="Times New Roman" panose="02020603050405020304" pitchFamily="18" charset="0"/>
              </a:rPr>
              <a:t>Przez sądownictwo polubowne/arbitraż należy rozumieć przewidziany przez prawo sposób rozstrzygania sporów przez tzw. sąd polubowny – organ, który nie jest sądem powszechnym (państwowym), a jego uprawnienie do działania wynika z umowy stron. Sądy polubowne to instytucje niepaństwowe, funkcjonujące poza systemem sądownictwa powszechnego, przewidziane do rozstrzygania sporów cywilnych i gospodarczych. Arbitraż odznacza się większą prostotą postępowania, jest mniej sformalizowany</a:t>
            </a:r>
            <a:r>
              <a:rPr lang="pl-PL" sz="1800" b="0" i="0" u="none" strike="noStrike" baseline="0" dirty="0">
                <a:solidFill>
                  <a:srgbClr val="000000"/>
                </a:solidFill>
                <a:latin typeface="Times New Roman" panose="02020603050405020304" pitchFamily="18" charset="0"/>
              </a:rPr>
              <a:t>.” („</a:t>
            </a:r>
            <a:r>
              <a:rPr lang="pl-PL" sz="1800" b="0" i="1" u="none" strike="noStrike" baseline="0" dirty="0">
                <a:solidFill>
                  <a:srgbClr val="000000"/>
                </a:solidFill>
                <a:latin typeface="Times New Roman" panose="02020603050405020304" pitchFamily="18" charset="0"/>
              </a:rPr>
              <a:t>Czy tylko sąd rozstrzygnie w sporze? Mediacja i sądownictwo polubowne (informator o alternatywnych sposobach rozwiązywania sporów” </a:t>
            </a:r>
            <a:r>
              <a:rPr lang="pl-PL" sz="1800" b="0" i="0" u="none" strike="noStrike" baseline="0" dirty="0">
                <a:solidFill>
                  <a:srgbClr val="000000"/>
                </a:solidFill>
                <a:latin typeface="Times New Roman" panose="02020603050405020304" pitchFamily="18" charset="0"/>
              </a:rPr>
              <a:t>pod redakcją Agnieszki Rękas, str. 63).</a:t>
            </a:r>
            <a:endParaRPr lang="pl-PL" dirty="0"/>
          </a:p>
        </p:txBody>
      </p:sp>
    </p:spTree>
    <p:extLst>
      <p:ext uri="{BB962C8B-B14F-4D97-AF65-F5344CB8AC3E}">
        <p14:creationId xmlns:p14="http://schemas.microsoft.com/office/powerpoint/2010/main" val="3659473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3AD264-B9CC-61C1-0513-E480DED3139E}"/>
              </a:ext>
            </a:extLst>
          </p:cNvPr>
          <p:cNvSpPr>
            <a:spLocks noGrp="1"/>
          </p:cNvSpPr>
          <p:nvPr>
            <p:ph type="title"/>
          </p:nvPr>
        </p:nvSpPr>
        <p:spPr/>
        <p:txBody>
          <a:bodyPr/>
          <a:lstStyle/>
          <a:p>
            <a:r>
              <a:rPr lang="pl-PL" dirty="0"/>
              <a:t>Sądy polubowne</a:t>
            </a:r>
          </a:p>
        </p:txBody>
      </p:sp>
      <p:sp>
        <p:nvSpPr>
          <p:cNvPr id="3" name="Symbol zastępczy zawartości 2">
            <a:extLst>
              <a:ext uri="{FF2B5EF4-FFF2-40B4-BE49-F238E27FC236}">
                <a16:creationId xmlns:a16="http://schemas.microsoft.com/office/drawing/2014/main" id="{FE8D8CE6-5477-4C7A-1893-5C690200AA67}"/>
              </a:ext>
            </a:extLst>
          </p:cNvPr>
          <p:cNvSpPr>
            <a:spLocks noGrp="1"/>
          </p:cNvSpPr>
          <p:nvPr>
            <p:ph idx="1"/>
          </p:nvPr>
        </p:nvSpPr>
        <p:spPr>
          <a:xfrm>
            <a:off x="677334" y="1352939"/>
            <a:ext cx="8596668" cy="4688423"/>
          </a:xfrm>
        </p:spPr>
        <p:txBody>
          <a:bodyPr>
            <a:normAutofit fontScale="92500" lnSpcReduction="20000"/>
          </a:bodyPr>
          <a:lstStyle/>
          <a:p>
            <a:pPr marL="0" indent="0" algn="just">
              <a:lnSpc>
                <a:spcPct val="150000"/>
              </a:lnSpc>
              <a:buNone/>
            </a:pPr>
            <a:r>
              <a:rPr lang="pl-PL" sz="1800" b="0" i="0" u="none" strike="noStrike" baseline="0" dirty="0">
                <a:solidFill>
                  <a:srgbClr val="000000"/>
                </a:solidFill>
                <a:latin typeface="Times New Roman" panose="02020603050405020304" pitchFamily="18" charset="0"/>
              </a:rPr>
              <a:t>Nadto warto zaznaczyć, iż sądy polubowne: </a:t>
            </a:r>
          </a:p>
          <a:p>
            <a:pPr algn="just">
              <a:lnSpc>
                <a:spcPct val="150000"/>
              </a:lnSpc>
            </a:pPr>
            <a:r>
              <a:rPr lang="pl-PL" sz="1800" b="0" i="0" u="none" strike="noStrike" baseline="0" dirty="0">
                <a:solidFill>
                  <a:srgbClr val="000000"/>
                </a:solidFill>
                <a:latin typeface="Times New Roman" panose="02020603050405020304" pitchFamily="18" charset="0"/>
              </a:rPr>
              <a:t>mogą być powoływane przez strony dla rozwiązania określonego sporu (tzw. sądu ad hoc do rozpoznania konkretnego sporu, doraźnie), </a:t>
            </a:r>
          </a:p>
          <a:p>
            <a:pPr algn="just">
              <a:lnSpc>
                <a:spcPct val="150000"/>
              </a:lnSpc>
            </a:pPr>
            <a:r>
              <a:rPr lang="pl-PL" sz="1800" b="0" i="0" u="none" strike="noStrike" baseline="0" dirty="0">
                <a:solidFill>
                  <a:srgbClr val="000000"/>
                </a:solidFill>
                <a:latin typeface="Times New Roman" panose="02020603050405020304" pitchFamily="18" charset="0"/>
              </a:rPr>
              <a:t>mogą funkcjonować jako sądy stałe (tj. zorganizowane w różnych formach prawnych, np. fundacje czy stowarzyszenia); jak wskazuje p. A. Rękas: „</a:t>
            </a:r>
            <a:r>
              <a:rPr lang="pl-PL" sz="1800" b="0" i="1" u="none" strike="noStrike" baseline="0" dirty="0">
                <a:solidFill>
                  <a:srgbClr val="000000"/>
                </a:solidFill>
                <a:latin typeface="Times New Roman" panose="02020603050405020304" pitchFamily="18" charset="0"/>
              </a:rPr>
              <a:t>Stałe sądy polubowne z reguły działają przy izbach gospodarczych, stowarzyszeniach i fundacjach zajmujących się problematyką gospodarczą. Sąd powołany do rozstrzygnięcia konkretnego sporu, przestaje istnieć po spełnieniu swojej roli. (…) Poddanie sporu pod rozstrzygnięcie sądu polubownego wymaga zgody stron wyrażonej specjalną umową, zw. zapisem na sąd polubowny.” (zob. </a:t>
            </a:r>
            <a:r>
              <a:rPr lang="pl-PL" sz="1800" b="0" i="0" u="none" strike="noStrike" baseline="0" dirty="0">
                <a:solidFill>
                  <a:srgbClr val="000000"/>
                </a:solidFill>
                <a:latin typeface="Times New Roman" panose="02020603050405020304" pitchFamily="18" charset="0"/>
              </a:rPr>
              <a:t>(„</a:t>
            </a:r>
            <a:r>
              <a:rPr lang="pl-PL" sz="1800" b="0" i="1" u="none" strike="noStrike" baseline="0" dirty="0">
                <a:solidFill>
                  <a:srgbClr val="000000"/>
                </a:solidFill>
                <a:latin typeface="Times New Roman" panose="02020603050405020304" pitchFamily="18" charset="0"/>
              </a:rPr>
              <a:t>Czy tylko sąd rozstrzygnie w sporze? Mediacja i sądownictwo polubowne (informator o alternatywnych sposobach rozwiązywania sporów)” </a:t>
            </a:r>
            <a:r>
              <a:rPr lang="pl-PL" sz="1800" b="0" i="0" u="none" strike="noStrike" baseline="0" dirty="0">
                <a:solidFill>
                  <a:srgbClr val="000000"/>
                </a:solidFill>
                <a:latin typeface="Times New Roman" panose="02020603050405020304" pitchFamily="18" charset="0"/>
              </a:rPr>
              <a:t>pod redakcją Agnieszki Rękas, str. 64-65</a:t>
            </a:r>
            <a:r>
              <a:rPr lang="pl-PL" sz="1800" b="0" i="1" u="none" strike="noStrike" baseline="0" dirty="0">
                <a:solidFill>
                  <a:srgbClr val="000000"/>
                </a:solidFill>
                <a:latin typeface="Times New Roman" panose="02020603050405020304" pitchFamily="18" charset="0"/>
              </a:rPr>
              <a:t>). </a:t>
            </a:r>
            <a:endParaRPr lang="pl-PL" sz="1800" b="0" i="0" u="none" strike="noStrike" baseline="0" dirty="0">
              <a:solidFill>
                <a:srgbClr val="000000"/>
              </a:solidFill>
              <a:latin typeface="Times New Roman" panose="02020603050405020304" pitchFamily="18" charset="0"/>
            </a:endParaRPr>
          </a:p>
          <a:p>
            <a:pPr>
              <a:lnSpc>
                <a:spcPct val="150000"/>
              </a:lnSpc>
            </a:pPr>
            <a:endParaRPr lang="pl-PL" dirty="0"/>
          </a:p>
        </p:txBody>
      </p:sp>
    </p:spTree>
    <p:extLst>
      <p:ext uri="{BB962C8B-B14F-4D97-AF65-F5344CB8AC3E}">
        <p14:creationId xmlns:p14="http://schemas.microsoft.com/office/powerpoint/2010/main" val="354894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3C66DB-FA9C-9C46-4611-051D95E325C5}"/>
              </a:ext>
            </a:extLst>
          </p:cNvPr>
          <p:cNvSpPr>
            <a:spLocks noGrp="1"/>
          </p:cNvSpPr>
          <p:nvPr>
            <p:ph type="title"/>
          </p:nvPr>
        </p:nvSpPr>
        <p:spPr/>
        <p:txBody>
          <a:bodyPr/>
          <a:lstStyle/>
          <a:p>
            <a:r>
              <a:rPr lang="pl-PL" dirty="0"/>
              <a:t>Jaka ustawa reguluje omawianą tematykę?	</a:t>
            </a:r>
          </a:p>
        </p:txBody>
      </p:sp>
      <p:sp>
        <p:nvSpPr>
          <p:cNvPr id="3" name="Symbol zastępczy zawartości 2">
            <a:extLst>
              <a:ext uri="{FF2B5EF4-FFF2-40B4-BE49-F238E27FC236}">
                <a16:creationId xmlns:a16="http://schemas.microsoft.com/office/drawing/2014/main" id="{D5D9FCEC-324B-2548-DC67-03773121CCF1}"/>
              </a:ext>
            </a:extLst>
          </p:cNvPr>
          <p:cNvSpPr>
            <a:spLocks noGrp="1"/>
          </p:cNvSpPr>
          <p:nvPr>
            <p:ph idx="1"/>
          </p:nvPr>
        </p:nvSpPr>
        <p:spPr/>
        <p:txBody>
          <a:bodyPr/>
          <a:lstStyle/>
          <a:p>
            <a:pPr algn="just">
              <a:lnSpc>
                <a:spcPct val="150000"/>
              </a:lnSpc>
            </a:pPr>
            <a:r>
              <a:rPr lang="pl-PL" dirty="0"/>
              <a:t>Kwestie dotyczące organizacji oraz zasad funkcjonowania nieodpłatnej pomocy prawnej i świadczenia nieodpłatnego poradnictwa obywatelskiego, a także zadań obejmujących swym zakresem szeroko rozumianą edukacje prawną, uregulowane zostały w Ustawie z dnia 5 sierpnia 2015 r. o nieodpłatnej pomocy prawnej, nieodpłatnym poradnictwie obywatelskim oraz edukacji prawnej (zwana dalej: unpp).</a:t>
            </a:r>
          </a:p>
        </p:txBody>
      </p:sp>
    </p:spTree>
    <p:extLst>
      <p:ext uri="{BB962C8B-B14F-4D97-AF65-F5344CB8AC3E}">
        <p14:creationId xmlns:p14="http://schemas.microsoft.com/office/powerpoint/2010/main" val="290595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CC07A8-6F86-0CC7-1A25-83087EA05C52}"/>
              </a:ext>
            </a:extLst>
          </p:cNvPr>
          <p:cNvSpPr>
            <a:spLocks noGrp="1"/>
          </p:cNvSpPr>
          <p:nvPr>
            <p:ph type="title"/>
          </p:nvPr>
        </p:nvSpPr>
        <p:spPr/>
        <p:txBody>
          <a:bodyPr/>
          <a:lstStyle/>
          <a:p>
            <a:r>
              <a:rPr lang="pl-PL" dirty="0"/>
              <a:t>Co obejmuje nieodpłatna pomoc prawna?</a:t>
            </a:r>
          </a:p>
        </p:txBody>
      </p:sp>
      <p:sp>
        <p:nvSpPr>
          <p:cNvPr id="3" name="Symbol zastępczy zawartości 2">
            <a:extLst>
              <a:ext uri="{FF2B5EF4-FFF2-40B4-BE49-F238E27FC236}">
                <a16:creationId xmlns:a16="http://schemas.microsoft.com/office/drawing/2014/main" id="{4E5A84EE-00D0-BECC-1431-20C78032EBAC}"/>
              </a:ext>
            </a:extLst>
          </p:cNvPr>
          <p:cNvSpPr>
            <a:spLocks noGrp="1"/>
          </p:cNvSpPr>
          <p:nvPr>
            <p:ph idx="1"/>
          </p:nvPr>
        </p:nvSpPr>
        <p:spPr/>
        <p:txBody>
          <a:bodyPr/>
          <a:lstStyle/>
          <a:p>
            <a:pPr algn="just"/>
            <a:r>
              <a:rPr lang="pl-PL" dirty="0"/>
              <a:t>Zgodnie z art. 3 ust. 1 unpp nieodpłatna pomoc prawna obejmuje poinformowanie osoby fizycznej, zwanej dalej „osobą uprawnioną”, o obowiązującym stanie prawnym oraz przysługujących jej uprawnieniach lub spoczywających na niej obowiązkach, w tym w związku z toczącym się postępowaniem przygotowawczym, administracyjnym, sądowym lub sądowoadministracyjnym. W ramach w/w pomocy oferowane jest również wskazanie osobie uprawnionej sposobu rozwiązania jej problemu prawnego, lub też, co niezmiernie istotne dla wielu ubiegających się o nieodpłatną pomoc prawną, sporządzenie projektu pisma w sprawach, o których mowa w pkt 1 i 2 (tj. m.in. w sprawach obejmujących postępowanie przygotowawcze, administracyjne i sądowoadministracyjne oraz sądowe), z wyłączeniem pism procesowych w toczącym się postępowaniu przygotowawczym lub sądowym i pism w toczącym się postępowaniu sądowoadministracyjnym.</a:t>
            </a:r>
          </a:p>
        </p:txBody>
      </p:sp>
    </p:spTree>
    <p:extLst>
      <p:ext uri="{BB962C8B-B14F-4D97-AF65-F5344CB8AC3E}">
        <p14:creationId xmlns:p14="http://schemas.microsoft.com/office/powerpoint/2010/main" val="1637855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3F132F-4AF4-CAD9-A774-75FAA1544694}"/>
              </a:ext>
            </a:extLst>
          </p:cNvPr>
          <p:cNvSpPr>
            <a:spLocks noGrp="1"/>
          </p:cNvSpPr>
          <p:nvPr>
            <p:ph type="title"/>
          </p:nvPr>
        </p:nvSpPr>
        <p:spPr/>
        <p:txBody>
          <a:bodyPr/>
          <a:lstStyle/>
          <a:p>
            <a:r>
              <a:rPr lang="pl-PL" dirty="0"/>
              <a:t>Nieodpłatna mediacja</a:t>
            </a:r>
          </a:p>
        </p:txBody>
      </p:sp>
      <p:sp>
        <p:nvSpPr>
          <p:cNvPr id="3" name="Symbol zastępczy zawartości 2">
            <a:extLst>
              <a:ext uri="{FF2B5EF4-FFF2-40B4-BE49-F238E27FC236}">
                <a16:creationId xmlns:a16="http://schemas.microsoft.com/office/drawing/2014/main" id="{DD3DC5E2-85BE-C74E-10AE-FFAE1D7B56A7}"/>
              </a:ext>
            </a:extLst>
          </p:cNvPr>
          <p:cNvSpPr>
            <a:spLocks noGrp="1"/>
          </p:cNvSpPr>
          <p:nvPr>
            <p:ph idx="1"/>
          </p:nvPr>
        </p:nvSpPr>
        <p:spPr/>
        <p:txBody>
          <a:bodyPr/>
          <a:lstStyle/>
          <a:p>
            <a:pPr algn="just">
              <a:lnSpc>
                <a:spcPct val="150000"/>
              </a:lnSpc>
            </a:pPr>
            <a:r>
              <a:rPr lang="pl-PL" dirty="0"/>
              <a:t>Istotnym aspektem pomocy jest także kwestia możliwości przeprowadzenia nieodpłatnej mediacji. Warto także wskazać, iż w ramach pomocy prawnej ubiegać się także można o pomoc przy sporządzeniu projektu pisma o zwolnienie od kosztów sądowych lub ustanowienie pełnomocnika z urzędu w postępowaniu sądowym lub ustanowienie adwokata, radcy prawnego, doradcy podatkowego lub rzecznika patentowego w postępowaniu sądowoadministracyjnym oraz uzyskać informację o kosztach postępowania i ryzyku finansowym związanym ze skierowaniem sprawy na drogę sądową.</a:t>
            </a:r>
          </a:p>
        </p:txBody>
      </p:sp>
    </p:spTree>
    <p:extLst>
      <p:ext uri="{BB962C8B-B14F-4D97-AF65-F5344CB8AC3E}">
        <p14:creationId xmlns:p14="http://schemas.microsoft.com/office/powerpoint/2010/main" val="915202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3F132F-4AF4-CAD9-A774-75FAA1544694}"/>
              </a:ext>
            </a:extLst>
          </p:cNvPr>
          <p:cNvSpPr>
            <a:spLocks noGrp="1"/>
          </p:cNvSpPr>
          <p:nvPr>
            <p:ph type="title"/>
          </p:nvPr>
        </p:nvSpPr>
        <p:spPr/>
        <p:txBody>
          <a:bodyPr/>
          <a:lstStyle/>
          <a:p>
            <a:r>
              <a:rPr lang="pl-PL" dirty="0"/>
              <a:t>Nieodpłatna mediacja</a:t>
            </a:r>
          </a:p>
        </p:txBody>
      </p:sp>
      <p:sp>
        <p:nvSpPr>
          <p:cNvPr id="3" name="Symbol zastępczy zawartości 2">
            <a:extLst>
              <a:ext uri="{FF2B5EF4-FFF2-40B4-BE49-F238E27FC236}">
                <a16:creationId xmlns:a16="http://schemas.microsoft.com/office/drawing/2014/main" id="{DD3DC5E2-85BE-C74E-10AE-FFAE1D7B56A7}"/>
              </a:ext>
            </a:extLst>
          </p:cNvPr>
          <p:cNvSpPr>
            <a:spLocks noGrp="1"/>
          </p:cNvSpPr>
          <p:nvPr>
            <p:ph idx="1"/>
          </p:nvPr>
        </p:nvSpPr>
        <p:spPr/>
        <p:txBody>
          <a:bodyPr/>
          <a:lstStyle/>
          <a:p>
            <a:pPr algn="just">
              <a:lnSpc>
                <a:spcPct val="150000"/>
              </a:lnSpc>
            </a:pPr>
            <a:r>
              <a:rPr lang="pl-PL" sz="1800" b="0" i="0" u="none" strike="noStrike" baseline="0" dirty="0">
                <a:solidFill>
                  <a:srgbClr val="000000"/>
                </a:solidFill>
                <a:latin typeface="Times New Roman" panose="02020603050405020304" pitchFamily="18" charset="0"/>
              </a:rPr>
              <a:t>Z kolei, zgodnie z art. 4a ust. 1 unpp, nieodpłatna mediacja obejmuje: 1) poinformowanie osoby uprawnionej o możliwościach skorzystania z polubownych metod rozwiązywania sporów, w szczególności mediacji oraz korzyściach z tego wynikających; 2) przygotowanie projektu umowy o mediację lub wniosku o przeprowadzenie mediacji; 3) przygotowanie projektu wniosku o przeprowadzenie postępowania mediacyjnego w sprawie karnej; 4) przeprowadzenie mediacji; 5) udzielenie pomocy w sporządzeniu do sądu wniosku o zatwierdzenie ugody zawartej przed mediatorem. </a:t>
            </a:r>
            <a:endParaRPr lang="pl-PL" dirty="0"/>
          </a:p>
        </p:txBody>
      </p:sp>
    </p:spTree>
    <p:extLst>
      <p:ext uri="{BB962C8B-B14F-4D97-AF65-F5344CB8AC3E}">
        <p14:creationId xmlns:p14="http://schemas.microsoft.com/office/powerpoint/2010/main" val="337549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3F132F-4AF4-CAD9-A774-75FAA1544694}"/>
              </a:ext>
            </a:extLst>
          </p:cNvPr>
          <p:cNvSpPr>
            <a:spLocks noGrp="1"/>
          </p:cNvSpPr>
          <p:nvPr>
            <p:ph type="title"/>
          </p:nvPr>
        </p:nvSpPr>
        <p:spPr/>
        <p:txBody>
          <a:bodyPr/>
          <a:lstStyle/>
          <a:p>
            <a:r>
              <a:rPr lang="pl-PL" dirty="0"/>
              <a:t>Nieodpłatna mediacja</a:t>
            </a:r>
          </a:p>
        </p:txBody>
      </p:sp>
      <p:sp>
        <p:nvSpPr>
          <p:cNvPr id="3" name="Symbol zastępczy zawartości 2">
            <a:extLst>
              <a:ext uri="{FF2B5EF4-FFF2-40B4-BE49-F238E27FC236}">
                <a16:creationId xmlns:a16="http://schemas.microsoft.com/office/drawing/2014/main" id="{DD3DC5E2-85BE-C74E-10AE-FFAE1D7B56A7}"/>
              </a:ext>
            </a:extLst>
          </p:cNvPr>
          <p:cNvSpPr>
            <a:spLocks noGrp="1"/>
          </p:cNvSpPr>
          <p:nvPr>
            <p:ph idx="1"/>
          </p:nvPr>
        </p:nvSpPr>
        <p:spPr/>
        <p:txBody>
          <a:bodyPr/>
          <a:lstStyle/>
          <a:p>
            <a:pPr algn="just">
              <a:lnSpc>
                <a:spcPct val="150000"/>
              </a:lnSpc>
            </a:pPr>
            <a:r>
              <a:rPr lang="pl-PL" sz="1800" b="0" i="0" u="none" strike="noStrike" baseline="0" dirty="0">
                <a:solidFill>
                  <a:srgbClr val="000000"/>
                </a:solidFill>
                <a:latin typeface="Times New Roman" panose="02020603050405020304" pitchFamily="18" charset="0"/>
              </a:rPr>
              <a:t>Z zakresu nieodpłatnej mediacji wyłączone są następujące sprawy (art. 4a ust. 2 unpp), w których: 1) sąd lub inny organ wydały postanowienie o skierowaniu sprawy do mediacji lub postępowania mediacyjnego; 2) zachodzi uzasadnione podejrzenie, że w relacji stron występuje przemoc</a:t>
            </a:r>
            <a:endParaRPr lang="pl-PL" dirty="0"/>
          </a:p>
        </p:txBody>
      </p:sp>
    </p:spTree>
    <p:extLst>
      <p:ext uri="{BB962C8B-B14F-4D97-AF65-F5344CB8AC3E}">
        <p14:creationId xmlns:p14="http://schemas.microsoft.com/office/powerpoint/2010/main" val="3664845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045DD6-0975-5021-EFE4-1D883D8437AA}"/>
              </a:ext>
            </a:extLst>
          </p:cNvPr>
          <p:cNvSpPr>
            <a:spLocks noGrp="1"/>
          </p:cNvSpPr>
          <p:nvPr>
            <p:ph type="title"/>
          </p:nvPr>
        </p:nvSpPr>
        <p:spPr/>
        <p:txBody>
          <a:bodyPr/>
          <a:lstStyle/>
          <a:p>
            <a:r>
              <a:rPr lang="pl-PL" dirty="0"/>
              <a:t>Nieodpłatne poradnictwo obywatelskie</a:t>
            </a:r>
          </a:p>
        </p:txBody>
      </p:sp>
      <p:sp>
        <p:nvSpPr>
          <p:cNvPr id="3" name="Symbol zastępczy zawartości 2">
            <a:extLst>
              <a:ext uri="{FF2B5EF4-FFF2-40B4-BE49-F238E27FC236}">
                <a16:creationId xmlns:a16="http://schemas.microsoft.com/office/drawing/2014/main" id="{08E7BF0C-78C3-D800-333D-EA7D038FECB6}"/>
              </a:ext>
            </a:extLst>
          </p:cNvPr>
          <p:cNvSpPr>
            <a:spLocks noGrp="1"/>
          </p:cNvSpPr>
          <p:nvPr>
            <p:ph idx="1"/>
          </p:nvPr>
        </p:nvSpPr>
        <p:spPr/>
        <p:txBody>
          <a:bodyPr>
            <a:normAutofit fontScale="92500" lnSpcReduction="10000"/>
          </a:bodyPr>
          <a:lstStyle/>
          <a:p>
            <a:pPr algn="just">
              <a:lnSpc>
                <a:spcPct val="150000"/>
              </a:lnSpc>
            </a:pPr>
            <a:r>
              <a:rPr lang="pl-PL" dirty="0"/>
              <a:t>Z kolei zgodnie z brzmieniem art. 3a ust. 1 unpp, nieodpłatne poradnictwo obywatelskie obejmuje: działania dostosowane do indywidualnej sytuacji osoby uprawnionej, zmierzające do podniesienia świadomości tej osoby o przysługujących jej uprawnieniach lub spoczywających na niej obowiązkach oraz wsparcia w samodzielnym rozwiązywaniu problemu, w tym, w razie potrzeby, sporządzenie wspólnie z osobą uprawnioną planu działania i pomoc w jego realizacji. Zgodnie z przedmiotową regulacją, nieodpłatne poradnictwo obywatelskie obejmuje w szczególności porady dla osób zadłużonych i porady z zakresu spraw mieszkaniowych oraz zabezpieczenia społecznego, ale i również nieodpłatną mediację.</a:t>
            </a:r>
          </a:p>
        </p:txBody>
      </p:sp>
    </p:spTree>
    <p:extLst>
      <p:ext uri="{BB962C8B-B14F-4D97-AF65-F5344CB8AC3E}">
        <p14:creationId xmlns:p14="http://schemas.microsoft.com/office/powerpoint/2010/main" val="2401035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7BC480-C43A-6FC8-F118-F54978F76875}"/>
              </a:ext>
            </a:extLst>
          </p:cNvPr>
          <p:cNvSpPr>
            <a:spLocks noGrp="1"/>
          </p:cNvSpPr>
          <p:nvPr>
            <p:ph type="ctrTitle"/>
          </p:nvPr>
        </p:nvSpPr>
        <p:spPr/>
        <p:txBody>
          <a:bodyPr/>
          <a:lstStyle/>
          <a:p>
            <a:pPr algn="ctr"/>
            <a:r>
              <a:rPr lang="pl-PL" sz="3000" dirty="0"/>
              <a:t>„Odbiorcy pomocy w ramach NPP i NPO oraz Sądy polubowne i konsultacje</a:t>
            </a:r>
            <a:br>
              <a:rPr lang="pl-PL" sz="3000" dirty="0"/>
            </a:br>
            <a:r>
              <a:rPr lang="pl-PL" sz="3000" dirty="0"/>
              <a:t>publiczne – podstawowe informacje”</a:t>
            </a:r>
          </a:p>
        </p:txBody>
      </p:sp>
    </p:spTree>
    <p:extLst>
      <p:ext uri="{BB962C8B-B14F-4D97-AF65-F5344CB8AC3E}">
        <p14:creationId xmlns:p14="http://schemas.microsoft.com/office/powerpoint/2010/main" val="21259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67F5DA-CFFE-A2CC-733D-D5C69E9FD2BD}"/>
              </a:ext>
            </a:extLst>
          </p:cNvPr>
          <p:cNvSpPr>
            <a:spLocks noGrp="1"/>
          </p:cNvSpPr>
          <p:nvPr>
            <p:ph type="title"/>
          </p:nvPr>
        </p:nvSpPr>
        <p:spPr/>
        <p:txBody>
          <a:bodyPr/>
          <a:lstStyle/>
          <a:p>
            <a:r>
              <a:rPr lang="pl-PL" dirty="0"/>
              <a:t>Komu przysługuje nieodpłatna pomoc prawna? </a:t>
            </a:r>
          </a:p>
        </p:txBody>
      </p:sp>
      <p:sp>
        <p:nvSpPr>
          <p:cNvPr id="3" name="Symbol zastępczy zawartości 2">
            <a:extLst>
              <a:ext uri="{FF2B5EF4-FFF2-40B4-BE49-F238E27FC236}">
                <a16:creationId xmlns:a16="http://schemas.microsoft.com/office/drawing/2014/main" id="{9A17E39B-A122-D5D4-570A-5E5609F7B735}"/>
              </a:ext>
            </a:extLst>
          </p:cNvPr>
          <p:cNvSpPr>
            <a:spLocks noGrp="1"/>
          </p:cNvSpPr>
          <p:nvPr>
            <p:ph idx="1"/>
          </p:nvPr>
        </p:nvSpPr>
        <p:spPr/>
        <p:txBody>
          <a:bodyPr>
            <a:normAutofit/>
          </a:bodyPr>
          <a:lstStyle/>
          <a:p>
            <a:pPr algn="just">
              <a:lnSpc>
                <a:spcPct val="150000"/>
              </a:lnSpc>
            </a:pPr>
            <a:r>
              <a:rPr lang="pl-PL" sz="2000" b="0" i="0" u="none" strike="noStrike" baseline="0" dirty="0">
                <a:solidFill>
                  <a:srgbClr val="000000"/>
                </a:solidFill>
                <a:latin typeface="Times New Roman" panose="02020603050405020304" pitchFamily="18" charset="0"/>
              </a:rPr>
              <a:t>Zgodnie z art. 4 ust. 1 unpp, nieodpłatna pomoc prawna i nieodpłatne poradnictwo obywatelskie przysługują osobie uprawnionej, która nie jest w stanie ponieść kosztów odpłatnej pomocy prawnej, w tym osobie fizycznej prowadzącej jednoosobową działalność gospodarczą niezatrudniającą innych osób w ciągu ostatniego roku.</a:t>
            </a:r>
          </a:p>
          <a:p>
            <a:pPr algn="just">
              <a:lnSpc>
                <a:spcPct val="150000"/>
              </a:lnSpc>
            </a:pPr>
            <a:endParaRPr lang="pl-PL" sz="2000" dirty="0"/>
          </a:p>
        </p:txBody>
      </p:sp>
    </p:spTree>
    <p:extLst>
      <p:ext uri="{BB962C8B-B14F-4D97-AF65-F5344CB8AC3E}">
        <p14:creationId xmlns:p14="http://schemas.microsoft.com/office/powerpoint/2010/main" val="2298033236"/>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1440</Words>
  <Application>Microsoft Office PowerPoint</Application>
  <PresentationFormat>Panoramiczny</PresentationFormat>
  <Paragraphs>42</Paragraphs>
  <Slides>18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18</vt:i4>
      </vt:variant>
    </vt:vector>
  </HeadingPairs>
  <TitlesOfParts>
    <vt:vector size="23" baseType="lpstr">
      <vt:lpstr>Arial</vt:lpstr>
      <vt:lpstr>Times New Roman</vt:lpstr>
      <vt:lpstr>Trebuchet MS</vt:lpstr>
      <vt:lpstr>Wingdings 3</vt:lpstr>
      <vt:lpstr>Faseta</vt:lpstr>
      <vt:lpstr>„Nieodpłatna pomoc prawna (NPP), nieodpłatne poradnictwo obywatelskie (NPO), edukacja prawna oraz nieodpłatna mediacja - podstawowe zagadnienia”</vt:lpstr>
      <vt:lpstr>Jaka ustawa reguluje omawianą tematykę? </vt:lpstr>
      <vt:lpstr>Co obejmuje nieodpłatna pomoc prawna?</vt:lpstr>
      <vt:lpstr>Nieodpłatna mediacja</vt:lpstr>
      <vt:lpstr>Nieodpłatna mediacja</vt:lpstr>
      <vt:lpstr>Nieodpłatna mediacja</vt:lpstr>
      <vt:lpstr>Nieodpłatne poradnictwo obywatelskie</vt:lpstr>
      <vt:lpstr>„Odbiorcy pomocy w ramach NPP i NPO oraz Sądy polubowne i konsultacje publiczne – podstawowe informacje”</vt:lpstr>
      <vt:lpstr>Komu przysługuje nieodpłatna pomoc prawna? </vt:lpstr>
      <vt:lpstr>Warunki uzyskania pomocy </vt:lpstr>
      <vt:lpstr>Warunki uzyskania pomocy</vt:lpstr>
      <vt:lpstr>Kto udziela nieodpłatnej pomocy prawnej?</vt:lpstr>
      <vt:lpstr>Kto udziela nieodpłatnej pomocy prawnej?</vt:lpstr>
      <vt:lpstr>Sposób udzielania pomocy</vt:lpstr>
      <vt:lpstr>Sposób udzielania pomocy</vt:lpstr>
      <vt:lpstr>Sądy polubowne</vt:lpstr>
      <vt:lpstr>Sądy polubowne</vt:lpstr>
      <vt:lpstr>Sądy polubowne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Władysław Pasoń</dc:creator>
  <cp:lastModifiedBy>Władysław Pasoń</cp:lastModifiedBy>
  <cp:revision>4</cp:revision>
  <dcterms:created xsi:type="dcterms:W3CDTF">2024-03-14T11:39:59Z</dcterms:created>
  <dcterms:modified xsi:type="dcterms:W3CDTF">2024-03-14T12:06:05Z</dcterms:modified>
</cp:coreProperties>
</file>